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6"/>
  </p:notesMasterIdLst>
  <p:sldIdLst>
    <p:sldId id="256" r:id="rId2"/>
    <p:sldId id="257" r:id="rId3"/>
    <p:sldId id="258" r:id="rId4"/>
    <p:sldId id="269" r:id="rId5"/>
    <p:sldId id="279" r:id="rId6"/>
    <p:sldId id="275" r:id="rId7"/>
    <p:sldId id="273" r:id="rId8"/>
    <p:sldId id="274" r:id="rId9"/>
    <p:sldId id="272" r:id="rId10"/>
    <p:sldId id="271" r:id="rId11"/>
    <p:sldId id="276" r:id="rId12"/>
    <p:sldId id="268" r:id="rId13"/>
    <p:sldId id="277" r:id="rId14"/>
    <p:sldId id="27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78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8CF77E-A4FC-4082-9580-FECBE4F92174}" type="datetimeFigureOut">
              <a:rPr lang="en-US" smtClean="0"/>
              <a:pPr/>
              <a:t>2/21/2009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6B71FD-F7AB-4B38-9FC9-77ED66B6EDB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6B71FD-F7AB-4B38-9FC9-77ED66B6EDB9}"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Worry affects our thinking,</a:t>
            </a:r>
            <a:r>
              <a:rPr lang="en-US" baseline="0" dirty="0" smtClean="0"/>
              <a:t> our digestion, and our coordination</a:t>
            </a:r>
          </a:p>
          <a:p>
            <a:r>
              <a:rPr lang="en-US" dirty="0" smtClean="0"/>
              <a:t>From a spiritual perspective, anxiety is:</a:t>
            </a:r>
          </a:p>
          <a:p>
            <a:r>
              <a:rPr lang="en-US" dirty="0" smtClean="0"/>
              <a:t>	wrong thinking</a:t>
            </a:r>
            <a:r>
              <a:rPr lang="en-US" baseline="0" dirty="0" smtClean="0"/>
              <a:t> and wrong feeling about circumstances, people and things</a:t>
            </a:r>
          </a:p>
          <a:p>
            <a:r>
              <a:rPr lang="en-US" baseline="0" dirty="0" smtClean="0"/>
              <a:t>	The greatest thief of our joy</a:t>
            </a:r>
          </a:p>
          <a:p>
            <a:r>
              <a:rPr lang="en-US" baseline="0" dirty="0" smtClean="0"/>
              <a:t>It is not enough for us to tell ourselves, Stop it, in an effort to stop this thief from stealing our joy</a:t>
            </a:r>
          </a:p>
          <a:p>
            <a:r>
              <a:rPr lang="en-US" baseline="0" dirty="0" smtClean="0"/>
              <a:t>	Anxiety is an inside job</a:t>
            </a:r>
          </a:p>
          <a:p>
            <a:r>
              <a:rPr lang="en-US" baseline="0" dirty="0" smtClean="0"/>
              <a:t>	It takes more than good intentions to win the victory over anxiety</a:t>
            </a:r>
            <a:endParaRPr lang="en-US" dirty="0" smtClean="0"/>
          </a:p>
          <a:p>
            <a:endParaRPr lang="en-US" dirty="0"/>
          </a:p>
        </p:txBody>
      </p:sp>
      <p:sp>
        <p:nvSpPr>
          <p:cNvPr id="4" name="Slide Number Placeholder 3"/>
          <p:cNvSpPr>
            <a:spLocks noGrp="1"/>
          </p:cNvSpPr>
          <p:nvPr>
            <p:ph type="sldNum" sz="quarter" idx="10"/>
          </p:nvPr>
        </p:nvSpPr>
        <p:spPr/>
        <p:txBody>
          <a:bodyPr/>
          <a:lstStyle/>
          <a:p>
            <a:fld id="{396B71FD-F7AB-4B38-9FC9-77ED66B6EDB9}"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do we win the victory over anxiety</a:t>
            </a:r>
            <a:endParaRPr lang="en-US" dirty="0"/>
          </a:p>
        </p:txBody>
      </p:sp>
      <p:sp>
        <p:nvSpPr>
          <p:cNvPr id="4" name="Slide Number Placeholder 3"/>
          <p:cNvSpPr>
            <a:spLocks noGrp="1"/>
          </p:cNvSpPr>
          <p:nvPr>
            <p:ph type="sldNum" sz="quarter" idx="10"/>
          </p:nvPr>
        </p:nvSpPr>
        <p:spPr/>
        <p:txBody>
          <a:bodyPr/>
          <a:lstStyle/>
          <a:p>
            <a:fld id="{396B71FD-F7AB-4B38-9FC9-77ED66B6EDB9}"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must remember that He is big enough to solve problems we cannot!</a:t>
            </a:r>
          </a:p>
          <a:p>
            <a:r>
              <a:rPr lang="en-US" dirty="0" smtClean="0"/>
              <a:t>Too often, we rush into</a:t>
            </a:r>
            <a:r>
              <a:rPr lang="en-US" baseline="0" dirty="0" smtClean="0"/>
              <a:t> His presence and hastily tell Him our needs</a:t>
            </a:r>
          </a:p>
          <a:p>
            <a:r>
              <a:rPr lang="en-US" baseline="0" dirty="0" smtClean="0"/>
              <a:t>But freedom from anxiety comes when we spend more time on who He is, rather than on what our problems are!</a:t>
            </a:r>
          </a:p>
          <a:p>
            <a:r>
              <a:rPr lang="en-US" baseline="0" dirty="0" smtClean="0"/>
              <a:t>Having spent time in </a:t>
            </a:r>
            <a:r>
              <a:rPr lang="en-US" baseline="0" dirty="0" smtClean="0"/>
              <a:t>prayerful </a:t>
            </a:r>
            <a:r>
              <a:rPr lang="en-US" baseline="0" dirty="0" smtClean="0"/>
              <a:t>adoration, we are now ready to move on</a:t>
            </a:r>
            <a:endParaRPr lang="en-US" dirty="0"/>
          </a:p>
        </p:txBody>
      </p:sp>
      <p:sp>
        <p:nvSpPr>
          <p:cNvPr id="4" name="Slide Number Placeholder 3"/>
          <p:cNvSpPr>
            <a:spLocks noGrp="1"/>
          </p:cNvSpPr>
          <p:nvPr>
            <p:ph type="sldNum" sz="quarter" idx="10"/>
          </p:nvPr>
        </p:nvSpPr>
        <p:spPr/>
        <p:txBody>
          <a:bodyPr/>
          <a:lstStyle/>
          <a:p>
            <a:fld id="{396B71FD-F7AB-4B38-9FC9-77ED66B6EDB9}"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we know we are not heard for our many words  Matthew 6:7-8</a:t>
            </a:r>
          </a:p>
          <a:p>
            <a:r>
              <a:rPr lang="en-US" dirty="0" smtClean="0"/>
              <a:t> Still we should realize that our Father wants us to be in our asking Matthew 7:7-11</a:t>
            </a:r>
          </a:p>
          <a:p>
            <a:endParaRPr lang="en-US" dirty="0" smtClean="0"/>
          </a:p>
          <a:p>
            <a:r>
              <a:rPr lang="en-US" dirty="0" smtClean="0"/>
              <a:t>Jesus offered up prayers and supplications with vehement cries and tears</a:t>
            </a:r>
            <a:endParaRPr lang="en-US" dirty="0"/>
          </a:p>
        </p:txBody>
      </p:sp>
      <p:sp>
        <p:nvSpPr>
          <p:cNvPr id="4" name="Slide Number Placeholder 3"/>
          <p:cNvSpPr>
            <a:spLocks noGrp="1"/>
          </p:cNvSpPr>
          <p:nvPr>
            <p:ph type="sldNum" sz="quarter" idx="10"/>
          </p:nvPr>
        </p:nvSpPr>
        <p:spPr/>
        <p:txBody>
          <a:bodyPr/>
          <a:lstStyle/>
          <a:p>
            <a:fld id="{396B71FD-F7AB-4B38-9FC9-77ED66B6EDB9}"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Certainly the Father delights in hearing His children say Thank you!</a:t>
            </a:r>
          </a:p>
          <a:p>
            <a:r>
              <a:rPr lang="en-US" dirty="0" smtClean="0"/>
              <a:t> Yet so many are like the nine leper healed by Jesus Luke 17:11-19</a:t>
            </a:r>
            <a:endParaRPr lang="en-US" dirty="0"/>
          </a:p>
        </p:txBody>
      </p:sp>
      <p:sp>
        <p:nvSpPr>
          <p:cNvPr id="4" name="Slide Number Placeholder 3"/>
          <p:cNvSpPr>
            <a:spLocks noGrp="1"/>
          </p:cNvSpPr>
          <p:nvPr>
            <p:ph type="sldNum" sz="quarter" idx="10"/>
          </p:nvPr>
        </p:nvSpPr>
        <p:spPr/>
        <p:txBody>
          <a:bodyPr/>
          <a:lstStyle/>
          <a:p>
            <a:fld id="{396B71FD-F7AB-4B38-9FC9-77ED66B6EDB9}"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6B71FD-F7AB-4B38-9FC9-77ED66B6EDB9}"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238DF8C6-F7FA-4839-8CED-96C0384095B1}" type="datetimeFigureOut">
              <a:rPr lang="en-US" smtClean="0"/>
              <a:pPr/>
              <a:t>2/21/2009</a:t>
            </a:fld>
            <a:endParaRPr lang="en-US"/>
          </a:p>
        </p:txBody>
      </p:sp>
      <p:sp>
        <p:nvSpPr>
          <p:cNvPr id="16" name="Slide Number Placeholder 15"/>
          <p:cNvSpPr>
            <a:spLocks noGrp="1"/>
          </p:cNvSpPr>
          <p:nvPr>
            <p:ph type="sldNum" sz="quarter" idx="11"/>
          </p:nvPr>
        </p:nvSpPr>
        <p:spPr/>
        <p:txBody>
          <a:bodyPr/>
          <a:lstStyle/>
          <a:p>
            <a:fld id="{E69708E8-D16A-440F-8DFC-1933884F2D4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8DF8C6-F7FA-4839-8CED-96C0384095B1}" type="datetimeFigureOut">
              <a:rPr lang="en-US" smtClean="0"/>
              <a:pPr/>
              <a:t>2/21/2009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708E8-D16A-440F-8DFC-1933884F2D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8DF8C6-F7FA-4839-8CED-96C0384095B1}" type="datetimeFigureOut">
              <a:rPr lang="en-US" smtClean="0"/>
              <a:pPr/>
              <a:t>2/21/2009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708E8-D16A-440F-8DFC-1933884F2D4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30EB7-E85E-4033-B7FC-F7E5102216BA}" type="datetimeFigureOut">
              <a:rPr lang="en-US" smtClean="0"/>
              <a:pPr/>
              <a:t>2/21/2009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521B4-36D3-439F-BB2F-8B9A4942EB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238DF8C6-F7FA-4839-8CED-96C0384095B1}" type="datetimeFigureOut">
              <a:rPr lang="en-US" smtClean="0"/>
              <a:pPr/>
              <a:t>2/21/2009</a:t>
            </a:fld>
            <a:endParaRPr lang="en-US"/>
          </a:p>
        </p:txBody>
      </p:sp>
      <p:sp>
        <p:nvSpPr>
          <p:cNvPr id="15" name="Slide Number Placeholder 14"/>
          <p:cNvSpPr>
            <a:spLocks noGrp="1"/>
          </p:cNvSpPr>
          <p:nvPr>
            <p:ph type="sldNum" sz="quarter" idx="15"/>
          </p:nvPr>
        </p:nvSpPr>
        <p:spPr/>
        <p:txBody>
          <a:bodyPr/>
          <a:lstStyle>
            <a:lvl1pPr algn="ctr">
              <a:defRPr/>
            </a:lvl1pPr>
          </a:lstStyle>
          <a:p>
            <a:fld id="{E69708E8-D16A-440F-8DFC-1933884F2D4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38DF8C6-F7FA-4839-8CED-96C0384095B1}" type="datetimeFigureOut">
              <a:rPr lang="en-US" smtClean="0"/>
              <a:pPr/>
              <a:t>2/21/2009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708E8-D16A-440F-8DFC-1933884F2D4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38DF8C6-F7FA-4839-8CED-96C0384095B1}" type="datetimeFigureOut">
              <a:rPr lang="en-US" smtClean="0"/>
              <a:pPr/>
              <a:t>2/21/2009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708E8-D16A-440F-8DFC-1933884F2D4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69708E8-D16A-440F-8DFC-1933884F2D4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238DF8C6-F7FA-4839-8CED-96C0384095B1}" type="datetimeFigureOut">
              <a:rPr lang="en-US" smtClean="0"/>
              <a:pPr/>
              <a:t>2/21/2009</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38DF8C6-F7FA-4839-8CED-96C0384095B1}" type="datetimeFigureOut">
              <a:rPr lang="en-US" smtClean="0"/>
              <a:pPr/>
              <a:t>2/21/2009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9708E8-D16A-440F-8DFC-1933884F2D4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8DF8C6-F7FA-4839-8CED-96C0384095B1}" type="datetimeFigureOut">
              <a:rPr lang="en-US" smtClean="0"/>
              <a:pPr/>
              <a:t>2/21/2009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9708E8-D16A-440F-8DFC-1933884F2D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238DF8C6-F7FA-4839-8CED-96C0384095B1}" type="datetimeFigureOut">
              <a:rPr lang="en-US" smtClean="0"/>
              <a:pPr/>
              <a:t>2/21/2009</a:t>
            </a:fld>
            <a:endParaRPr lang="en-US"/>
          </a:p>
        </p:txBody>
      </p:sp>
      <p:sp>
        <p:nvSpPr>
          <p:cNvPr id="9" name="Slide Number Placeholder 8"/>
          <p:cNvSpPr>
            <a:spLocks noGrp="1"/>
          </p:cNvSpPr>
          <p:nvPr>
            <p:ph type="sldNum" sz="quarter" idx="15"/>
          </p:nvPr>
        </p:nvSpPr>
        <p:spPr/>
        <p:txBody>
          <a:bodyPr/>
          <a:lstStyle/>
          <a:p>
            <a:fld id="{E69708E8-D16A-440F-8DFC-1933884F2D4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238DF8C6-F7FA-4839-8CED-96C0384095B1}" type="datetimeFigureOut">
              <a:rPr lang="en-US" smtClean="0"/>
              <a:pPr/>
              <a:t>2/21/2009</a:t>
            </a:fld>
            <a:endParaRPr lang="en-US"/>
          </a:p>
        </p:txBody>
      </p:sp>
      <p:sp>
        <p:nvSpPr>
          <p:cNvPr id="9" name="Slide Number Placeholder 8"/>
          <p:cNvSpPr>
            <a:spLocks noGrp="1"/>
          </p:cNvSpPr>
          <p:nvPr>
            <p:ph type="sldNum" sz="quarter" idx="11"/>
          </p:nvPr>
        </p:nvSpPr>
        <p:spPr/>
        <p:txBody>
          <a:bodyPr/>
          <a:lstStyle/>
          <a:p>
            <a:fld id="{E69708E8-D16A-440F-8DFC-1933884F2D4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38DF8C6-F7FA-4839-8CED-96C0384095B1}" type="datetimeFigureOut">
              <a:rPr lang="en-US" smtClean="0"/>
              <a:pPr/>
              <a:t>2/21/2009</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69708E8-D16A-440F-8DFC-1933884F2D4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838200"/>
            <a:ext cx="8229600" cy="5334000"/>
          </a:xfrm>
        </p:spPr>
        <p:txBody>
          <a:bodyPr>
            <a:noAutofit/>
          </a:bodyPr>
          <a:lstStyle/>
          <a:p>
            <a:pPr lvl="0"/>
            <a:r>
              <a:rPr lang="en-US" sz="2800" baseline="0" dirty="0" smtClean="0">
                <a:solidFill>
                  <a:srgbClr val="000000"/>
                </a:solidFill>
                <a:latin typeface="Tahoma"/>
              </a:rPr>
              <a:t>SUCH PRAYING WILL RESULT IN A FORTRESS GUARDING OUR MINDS AND HEARTS</a:t>
            </a:r>
          </a:p>
          <a:p>
            <a:pPr lvl="1"/>
            <a:r>
              <a:rPr lang="en-US" sz="2400" baseline="0" dirty="0" smtClean="0">
                <a:solidFill>
                  <a:srgbClr val="000000"/>
                </a:solidFill>
                <a:latin typeface="Tahoma"/>
              </a:rPr>
              <a:t>God may not always remove the problems that were the initial cause of our anxiety, but He promises a peace which surpasses all understanding!</a:t>
            </a:r>
          </a:p>
          <a:p>
            <a:pPr lvl="1"/>
            <a:r>
              <a:rPr lang="en-US" sz="2400" baseline="0" dirty="0" smtClean="0">
                <a:solidFill>
                  <a:srgbClr val="000000"/>
                </a:solidFill>
                <a:latin typeface="Tahoma"/>
              </a:rPr>
              <a:t>It is a peace that the world cannot provide, but He can! - John 14:27; 16:33</a:t>
            </a:r>
          </a:p>
          <a:p>
            <a:pPr lvl="1"/>
            <a:r>
              <a:rPr lang="en-US" sz="2400" baseline="0" dirty="0" smtClean="0">
                <a:solidFill>
                  <a:srgbClr val="000000"/>
                </a:solidFill>
                <a:latin typeface="Tahoma"/>
              </a:rPr>
              <a:t>It is a peace that guards (to guard, garrison like a fortress) our hearts and minds</a:t>
            </a:r>
          </a:p>
          <a:p>
            <a:pPr lvl="2"/>
            <a:r>
              <a:rPr lang="en-US" i="1" baseline="0" dirty="0" smtClean="0">
                <a:solidFill>
                  <a:srgbClr val="000000"/>
                </a:solidFill>
                <a:latin typeface="Tahoma"/>
              </a:rPr>
              <a:t>Guarding the HEART (which is susceptible to wrong feeling)</a:t>
            </a:r>
          </a:p>
          <a:p>
            <a:pPr lvl="2"/>
            <a:r>
              <a:rPr lang="en-US" i="1" baseline="0" dirty="0" smtClean="0">
                <a:solidFill>
                  <a:srgbClr val="000000"/>
                </a:solidFill>
                <a:latin typeface="Tahoma"/>
              </a:rPr>
              <a:t>Guarding the MIND (which is susceptible to wrong thinking)</a:t>
            </a:r>
          </a:p>
          <a:p>
            <a:endParaRPr lang="en-US" sz="2400" dirty="0"/>
          </a:p>
        </p:txBody>
      </p:sp>
      <p:sp>
        <p:nvSpPr>
          <p:cNvPr id="4" name="TextBox 3"/>
          <p:cNvSpPr txBox="1"/>
          <p:nvPr/>
        </p:nvSpPr>
        <p:spPr>
          <a:xfrm>
            <a:off x="0" y="0"/>
            <a:ext cx="9144000" cy="6986528"/>
          </a:xfrm>
          <a:prstGeom prst="rect">
            <a:avLst/>
          </a:prstGeom>
          <a:solidFill>
            <a:schemeClr val="bg1"/>
          </a:solidFill>
        </p:spPr>
        <p:txBody>
          <a:bodyPr wrap="square" rtlCol="0">
            <a:spAutoFit/>
          </a:bodyPr>
          <a:lstStyle/>
          <a:p>
            <a:r>
              <a:rPr lang="en-US" sz="3200" dirty="0" smtClean="0">
                <a:latin typeface="Tahoma" pitchFamily="34" charset="0"/>
                <a:cs typeface="Tahoma" pitchFamily="34" charset="0"/>
              </a:rPr>
              <a:t>Peace I leave with you, My peace I give to you; not as the world gives do I give to you. Let not your heart be troubled, neither let it be afraid.</a:t>
            </a:r>
          </a:p>
          <a:p>
            <a:r>
              <a:rPr lang="en-US" sz="3200" dirty="0" smtClean="0">
                <a:latin typeface="Tahoma" pitchFamily="34" charset="0"/>
                <a:cs typeface="Tahoma" pitchFamily="34" charset="0"/>
              </a:rPr>
              <a:t>John 14:27</a:t>
            </a: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r>
              <a:rPr lang="en-US" sz="3200" dirty="0" smtClean="0">
                <a:latin typeface="Tahoma" pitchFamily="34" charset="0"/>
                <a:cs typeface="Tahoma" pitchFamily="34" charset="0"/>
              </a:rPr>
              <a:t> </a:t>
            </a:r>
          </a:p>
          <a:p>
            <a:endParaRPr lang="en-US" sz="3200" dirty="0">
              <a:latin typeface="Tahoma" pitchFamily="34" charset="0"/>
              <a:cs typeface="Tahoma" pitchFamily="34" charset="0"/>
            </a:endParaRPr>
          </a:p>
        </p:txBody>
      </p:sp>
      <p:sp>
        <p:nvSpPr>
          <p:cNvPr id="5" name="TextBox 4"/>
          <p:cNvSpPr txBox="1"/>
          <p:nvPr/>
        </p:nvSpPr>
        <p:spPr>
          <a:xfrm>
            <a:off x="0" y="0"/>
            <a:ext cx="9144000" cy="6986528"/>
          </a:xfrm>
          <a:prstGeom prst="rect">
            <a:avLst/>
          </a:prstGeom>
          <a:solidFill>
            <a:schemeClr val="bg1"/>
          </a:solidFill>
        </p:spPr>
        <p:txBody>
          <a:bodyPr wrap="square" rtlCol="0">
            <a:spAutoFit/>
          </a:bodyPr>
          <a:lstStyle/>
          <a:p>
            <a:r>
              <a:rPr lang="en-US" sz="3200" dirty="0" smtClean="0">
                <a:latin typeface="Tahoma" pitchFamily="34" charset="0"/>
                <a:cs typeface="Tahoma" pitchFamily="34" charset="0"/>
              </a:rPr>
              <a:t>These things I have spoken to you, that in Me you may have peace. In the world you will have tribulation; but be of good cheer, I have overcome the world. John 16:33</a:t>
            </a: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r>
              <a:rPr lang="en-US" sz="3200" dirty="0" smtClean="0">
                <a:latin typeface="Tahoma" pitchFamily="34" charset="0"/>
                <a:cs typeface="Tahoma" pitchFamily="34" charset="0"/>
              </a:rPr>
              <a:t> </a:t>
            </a:r>
          </a:p>
          <a:p>
            <a:endParaRPr lang="en-US" sz="3200" dirty="0">
              <a:latin typeface="Tahoma" pitchFamily="34" charset="0"/>
              <a:cs typeface="Tahoma" pitchFamily="34" charset="0"/>
            </a:endParaRPr>
          </a:p>
        </p:txBody>
      </p:sp>
      <p:sp>
        <p:nvSpPr>
          <p:cNvPr id="6" name="TextBox 5"/>
          <p:cNvSpPr txBox="1"/>
          <p:nvPr/>
        </p:nvSpPr>
        <p:spPr>
          <a:xfrm>
            <a:off x="0" y="0"/>
            <a:ext cx="9144000" cy="6924973"/>
          </a:xfrm>
          <a:prstGeom prst="rect">
            <a:avLst/>
          </a:prstGeom>
          <a:solidFill>
            <a:schemeClr val="bg1"/>
          </a:solidFill>
        </p:spPr>
        <p:txBody>
          <a:bodyPr wrap="square" rtlCol="0">
            <a:spAutoFit/>
          </a:bodyPr>
          <a:lstStyle/>
          <a:p>
            <a:r>
              <a:rPr lang="en-US" sz="3200" dirty="0" smtClean="0">
                <a:latin typeface="Tahoma" pitchFamily="34" charset="0"/>
                <a:cs typeface="Tahoma" pitchFamily="34" charset="0"/>
              </a:rPr>
              <a:t>Be anxious for nothing, but in everything by prayer and supplication, with thanksgiving, let your requests be made known to God; and the peace of God, which surpasses all understanding, </a:t>
            </a:r>
            <a:r>
              <a:rPr lang="en-US" sz="3600" b="1" dirty="0" smtClean="0">
                <a:latin typeface="Tahoma" pitchFamily="34" charset="0"/>
                <a:cs typeface="Tahoma" pitchFamily="34" charset="0"/>
              </a:rPr>
              <a:t>will guard your hearts and minds through Christ Jesus. </a:t>
            </a:r>
            <a:r>
              <a:rPr lang="en-US" sz="3600" dirty="0" smtClean="0">
                <a:latin typeface="Tahoma" pitchFamily="34" charset="0"/>
                <a:cs typeface="Tahoma" pitchFamily="34" charset="0"/>
              </a:rPr>
              <a:t>Philippians 4:6-7</a:t>
            </a:r>
          </a:p>
          <a:p>
            <a:endParaRPr lang="en-US" sz="3600" dirty="0" smtClean="0">
              <a:latin typeface="Tahoma" pitchFamily="34" charset="0"/>
              <a:cs typeface="Tahoma" pitchFamily="34" charset="0"/>
            </a:endParaRPr>
          </a:p>
          <a:p>
            <a:endParaRPr lang="en-US" sz="3600" dirty="0" smtClean="0">
              <a:latin typeface="Tahoma" pitchFamily="34" charset="0"/>
              <a:cs typeface="Tahoma" pitchFamily="34" charset="0"/>
            </a:endParaRPr>
          </a:p>
          <a:p>
            <a:endParaRPr lang="en-US" sz="3600" dirty="0" smtClean="0">
              <a:latin typeface="Tahoma" pitchFamily="34" charset="0"/>
              <a:cs typeface="Tahoma" pitchFamily="34" charset="0"/>
            </a:endParaRPr>
          </a:p>
          <a:p>
            <a:endParaRPr lang="en-US" sz="3600" dirty="0" smtClean="0">
              <a:latin typeface="Tahoma" pitchFamily="34" charset="0"/>
              <a:cs typeface="Tahoma" pitchFamily="34" charset="0"/>
            </a:endParaRPr>
          </a:p>
          <a:p>
            <a:endParaRPr lang="en-US" sz="36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grpId="1" nodeType="clickEffect">
                                  <p:stCondLst>
                                    <p:cond delay="0"/>
                                  </p:stCondLst>
                                  <p:childTnLst>
                                    <p:anim calcmode="lin" valueType="num">
                                      <p:cBhvr additive="base">
                                        <p:cTn id="14" dur="500"/>
                                        <p:tgtEl>
                                          <p:spTgt spid="6"/>
                                        </p:tgtEl>
                                        <p:attrNameLst>
                                          <p:attrName>ppt_x</p:attrName>
                                        </p:attrNameLst>
                                      </p:cBhvr>
                                      <p:tavLst>
                                        <p:tav tm="0">
                                          <p:val>
                                            <p:strVal val="ppt_x"/>
                                          </p:val>
                                        </p:tav>
                                        <p:tav tm="100000">
                                          <p:val>
                                            <p:strVal val="ppt_x"/>
                                          </p:val>
                                        </p:tav>
                                      </p:tavLst>
                                    </p:anim>
                                    <p:anim calcmode="lin" valueType="num">
                                      <p:cBhvr additive="base">
                                        <p:cTn id="15" dur="500"/>
                                        <p:tgtEl>
                                          <p:spTgt spid="6"/>
                                        </p:tgtEl>
                                        <p:attrNameLst>
                                          <p:attrName>ppt_y</p:attrName>
                                        </p:attrNameLst>
                                      </p:cBhvr>
                                      <p:tavLst>
                                        <p:tav tm="0">
                                          <p:val>
                                            <p:strVal val="ppt_y"/>
                                          </p:val>
                                        </p:tav>
                                        <p:tav tm="100000">
                                          <p:val>
                                            <p:strVal val="1+ppt_h/2"/>
                                          </p:val>
                                        </p:tav>
                                      </p:tavLst>
                                    </p:anim>
                                    <p:set>
                                      <p:cBhvr>
                                        <p:cTn id="16" dur="1" fill="hold">
                                          <p:stCondLst>
                                            <p:cond delay="4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xit" presetSubtype="4" fill="hold" grpId="1" nodeType="clickEffect">
                                  <p:stCondLst>
                                    <p:cond delay="0"/>
                                  </p:stCondLst>
                                  <p:childTnLst>
                                    <p:anim calcmode="lin" valueType="num">
                                      <p:cBhvr additive="base">
                                        <p:cTn id="32" dur="500"/>
                                        <p:tgtEl>
                                          <p:spTgt spid="4"/>
                                        </p:tgtEl>
                                        <p:attrNameLst>
                                          <p:attrName>ppt_x</p:attrName>
                                        </p:attrNameLst>
                                      </p:cBhvr>
                                      <p:tavLst>
                                        <p:tav tm="0">
                                          <p:val>
                                            <p:strVal val="ppt_x"/>
                                          </p:val>
                                        </p:tav>
                                        <p:tav tm="100000">
                                          <p:val>
                                            <p:strVal val="ppt_x"/>
                                          </p:val>
                                        </p:tav>
                                      </p:tavLst>
                                    </p:anim>
                                    <p:anim calcmode="lin" valueType="num">
                                      <p:cBhvr additive="base">
                                        <p:cTn id="33" dur="500"/>
                                        <p:tgtEl>
                                          <p:spTgt spid="4"/>
                                        </p:tgtEl>
                                        <p:attrNameLst>
                                          <p:attrName>ppt_y</p:attrName>
                                        </p:attrNameLst>
                                      </p:cBhvr>
                                      <p:tavLst>
                                        <p:tav tm="0">
                                          <p:val>
                                            <p:strVal val="ppt_y"/>
                                          </p:val>
                                        </p:tav>
                                        <p:tav tm="100000">
                                          <p:val>
                                            <p:strVal val="1+ppt_h/2"/>
                                          </p:val>
                                        </p:tav>
                                      </p:tavLst>
                                    </p:anim>
                                    <p:set>
                                      <p:cBhvr>
                                        <p:cTn id="34" dur="1" fill="hold">
                                          <p:stCondLst>
                                            <p:cond delay="499"/>
                                          </p:stCondLst>
                                        </p:cTn>
                                        <p:tgtEl>
                                          <p:spTgt spid="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xit" presetSubtype="4" fill="hold" grpId="1" nodeType="clickEffect">
                                  <p:stCondLst>
                                    <p:cond delay="0"/>
                                  </p:stCondLst>
                                  <p:childTnLst>
                                    <p:anim calcmode="lin" valueType="num">
                                      <p:cBhvr additive="base">
                                        <p:cTn id="42" dur="500"/>
                                        <p:tgtEl>
                                          <p:spTgt spid="5"/>
                                        </p:tgtEl>
                                        <p:attrNameLst>
                                          <p:attrName>ppt_x</p:attrName>
                                        </p:attrNameLst>
                                      </p:cBhvr>
                                      <p:tavLst>
                                        <p:tav tm="0">
                                          <p:val>
                                            <p:strVal val="ppt_x"/>
                                          </p:val>
                                        </p:tav>
                                        <p:tav tm="100000">
                                          <p:val>
                                            <p:strVal val="ppt_x"/>
                                          </p:val>
                                        </p:tav>
                                      </p:tavLst>
                                    </p:anim>
                                    <p:anim calcmode="lin" valueType="num">
                                      <p:cBhvr additive="base">
                                        <p:cTn id="43" dur="500"/>
                                        <p:tgtEl>
                                          <p:spTgt spid="5"/>
                                        </p:tgtEl>
                                        <p:attrNameLst>
                                          <p:attrName>ppt_y</p:attrName>
                                        </p:attrNameLst>
                                      </p:cBhvr>
                                      <p:tavLst>
                                        <p:tav tm="0">
                                          <p:val>
                                            <p:strVal val="ppt_y"/>
                                          </p:val>
                                        </p:tav>
                                        <p:tav tm="100000">
                                          <p:val>
                                            <p:strVal val="1+ppt_h/2"/>
                                          </p:val>
                                        </p:tav>
                                      </p:tavLst>
                                    </p:anim>
                                    <p:set>
                                      <p:cBhvr>
                                        <p:cTn id="44" dur="1" fill="hold">
                                          <p:stCondLst>
                                            <p:cond delay="499"/>
                                          </p:stCondLst>
                                        </p:cTn>
                                        <p:tgtEl>
                                          <p:spTgt spid="5"/>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90600"/>
            <a:ext cx="8229600" cy="3200400"/>
          </a:xfrm>
        </p:spPr>
        <p:txBody>
          <a:bodyPr>
            <a:normAutofit/>
          </a:bodyPr>
          <a:lstStyle/>
          <a:p>
            <a:pPr lvl="1"/>
            <a:r>
              <a:rPr lang="en-US" sz="2800" baseline="0" dirty="0" smtClean="0">
                <a:solidFill>
                  <a:srgbClr val="000000"/>
                </a:solidFill>
                <a:latin typeface="Tahoma"/>
              </a:rPr>
              <a:t>This does not mean the absence of trials on the outside, but it does mean:</a:t>
            </a:r>
          </a:p>
          <a:p>
            <a:pPr lvl="2"/>
            <a:r>
              <a:rPr lang="en-US" sz="2400" i="1" baseline="0" dirty="0" smtClean="0">
                <a:solidFill>
                  <a:srgbClr val="000000"/>
                </a:solidFill>
                <a:latin typeface="Tahoma"/>
              </a:rPr>
              <a:t>A quiet confidence within, regardless of circumstances, people, or things that would otherwise steal our joy!</a:t>
            </a:r>
          </a:p>
          <a:p>
            <a:pPr lvl="2"/>
            <a:r>
              <a:rPr lang="en-US" sz="2400" i="1" baseline="0" dirty="0" smtClean="0">
                <a:solidFill>
                  <a:srgbClr val="000000"/>
                </a:solidFill>
                <a:latin typeface="Tahoma"/>
              </a:rPr>
              <a:t>Appreciation on our part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pPr marR="0" rtl="0"/>
            <a:r>
              <a:rPr lang="en-US" b="1" baseline="0" dirty="0" smtClean="0">
                <a:solidFill>
                  <a:srgbClr val="000000"/>
                </a:solidFill>
                <a:latin typeface="Tahoma"/>
              </a:rPr>
              <a:t>CONCLUSION:</a:t>
            </a:r>
          </a:p>
        </p:txBody>
      </p:sp>
      <p:sp>
        <p:nvSpPr>
          <p:cNvPr id="3" name="Text Placeholder 2"/>
          <p:cNvSpPr>
            <a:spLocks noGrp="1"/>
          </p:cNvSpPr>
          <p:nvPr>
            <p:ph type="body" idx="1"/>
          </p:nvPr>
        </p:nvSpPr>
        <p:spPr>
          <a:xfrm>
            <a:off x="0" y="1447800"/>
            <a:ext cx="9144000" cy="4572000"/>
          </a:xfrm>
        </p:spPr>
        <p:txBody>
          <a:bodyPr>
            <a:normAutofit/>
          </a:bodyPr>
          <a:lstStyle/>
          <a:p>
            <a:pPr marR="0" lvl="1" rtl="0"/>
            <a:r>
              <a:rPr lang="en-US" baseline="0" dirty="0" smtClean="0">
                <a:solidFill>
                  <a:srgbClr val="000000"/>
                </a:solidFill>
                <a:latin typeface="Tahoma"/>
              </a:rPr>
              <a:t>1. This wonderful peace, this freedom from anxiety, is the result of letting our requests be </a:t>
            </a:r>
            <a:r>
              <a:rPr lang="en-US" i="1" baseline="0" dirty="0" smtClean="0">
                <a:solidFill>
                  <a:srgbClr val="000000"/>
                </a:solidFill>
                <a:latin typeface="Tahoma"/>
              </a:rPr>
              <a:t>known to God through the right kind of praying:</a:t>
            </a:r>
          </a:p>
          <a:p>
            <a:pPr marR="0" lvl="2" rtl="0"/>
            <a:r>
              <a:rPr lang="en-US" i="1" baseline="0" dirty="0" smtClean="0">
                <a:solidFill>
                  <a:srgbClr val="000000"/>
                </a:solidFill>
                <a:latin typeface="Tahoma"/>
              </a:rPr>
              <a:t>a)Praying about everything</a:t>
            </a:r>
          </a:p>
          <a:p>
            <a:pPr marR="0" lvl="2" rtl="0"/>
            <a:r>
              <a:rPr lang="en-US" i="1" baseline="0" dirty="0" smtClean="0">
                <a:solidFill>
                  <a:srgbClr val="000000"/>
                </a:solidFill>
                <a:latin typeface="Tahoma"/>
              </a:rPr>
              <a:t>b)Praying with prayer and supplication</a:t>
            </a:r>
          </a:p>
          <a:p>
            <a:pPr marR="0" lvl="2" rtl="0"/>
            <a:r>
              <a:rPr lang="en-US" i="1" baseline="0" dirty="0" smtClean="0">
                <a:solidFill>
                  <a:srgbClr val="000000"/>
                </a:solidFill>
                <a:latin typeface="Tahoma"/>
              </a:rPr>
              <a:t>c)Praying with thanksgiving</a:t>
            </a:r>
          </a:p>
          <a:p>
            <a:pPr marR="0" lvl="1" rtl="0"/>
            <a:r>
              <a:rPr lang="en-US" baseline="0" dirty="0" smtClean="0">
                <a:solidFill>
                  <a:srgbClr val="000000"/>
                </a:solidFill>
                <a:latin typeface="Tahoma"/>
              </a:rPr>
              <a:t>2. But note well, all this is possible only THROUGH Christ Jesus (Philippians 4:7)!</a:t>
            </a:r>
          </a:p>
          <a:p>
            <a:pPr marR="0" lvl="2" rtl="0"/>
            <a:r>
              <a:rPr lang="en-US" i="1" baseline="0" dirty="0" smtClean="0">
                <a:solidFill>
                  <a:srgbClr val="000000"/>
                </a:solidFill>
                <a:latin typeface="Tahoma"/>
              </a:rPr>
              <a:t>a)He is the source of every spiritual blessing from God, including the peace that surpasses understanding - Ephesians 1:3</a:t>
            </a:r>
          </a:p>
          <a:p>
            <a:pPr marR="0" lvl="2" rtl="0"/>
            <a:r>
              <a:rPr lang="en-US" i="1" baseline="0" dirty="0" smtClean="0">
                <a:solidFill>
                  <a:srgbClr val="000000"/>
                </a:solidFill>
                <a:latin typeface="Tahoma"/>
              </a:rPr>
              <a:t>b)And we must be IN Christ if we desire this peace </a:t>
            </a:r>
          </a:p>
        </p:txBody>
      </p:sp>
      <p:sp>
        <p:nvSpPr>
          <p:cNvPr id="7" name="TextBox 6"/>
          <p:cNvSpPr txBox="1"/>
          <p:nvPr/>
        </p:nvSpPr>
        <p:spPr>
          <a:xfrm>
            <a:off x="0" y="0"/>
            <a:ext cx="9144000" cy="6986528"/>
          </a:xfrm>
          <a:prstGeom prst="rect">
            <a:avLst/>
          </a:prstGeom>
          <a:solidFill>
            <a:schemeClr val="bg1"/>
          </a:solidFill>
        </p:spPr>
        <p:txBody>
          <a:bodyPr wrap="square" rtlCol="0">
            <a:spAutoFit/>
          </a:bodyPr>
          <a:lstStyle/>
          <a:p>
            <a:r>
              <a:rPr lang="en-US" sz="3200" dirty="0" smtClean="0"/>
              <a:t>and the peace of God, which surpasses all under</a:t>
            </a:r>
            <a:r>
              <a:rPr lang="en-US" sz="3200" dirty="0" smtClean="0">
                <a:latin typeface="Tahoma" pitchFamily="34" charset="0"/>
                <a:cs typeface="Tahoma" pitchFamily="34" charset="0"/>
              </a:rPr>
              <a:t>s</a:t>
            </a:r>
            <a:r>
              <a:rPr lang="en-US" sz="3200" dirty="0" smtClean="0"/>
              <a:t>tanding, will guard your hearts and minds through Christ Jesus. Philippians 4:7</a:t>
            </a:r>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a:p>
        </p:txBody>
      </p:sp>
      <p:sp>
        <p:nvSpPr>
          <p:cNvPr id="8" name="TextBox 7"/>
          <p:cNvSpPr txBox="1"/>
          <p:nvPr/>
        </p:nvSpPr>
        <p:spPr>
          <a:xfrm>
            <a:off x="0" y="0"/>
            <a:ext cx="9144000" cy="6986528"/>
          </a:xfrm>
          <a:prstGeom prst="rect">
            <a:avLst/>
          </a:prstGeom>
          <a:solidFill>
            <a:schemeClr val="bg1"/>
          </a:solidFill>
        </p:spPr>
        <p:txBody>
          <a:bodyPr wrap="square" rtlCol="0">
            <a:spAutoFit/>
          </a:bodyPr>
          <a:lstStyle/>
          <a:p>
            <a:r>
              <a:rPr lang="en-US" sz="3200" dirty="0" smtClean="0">
                <a:latin typeface="Tahoma" pitchFamily="34" charset="0"/>
                <a:cs typeface="Tahoma" pitchFamily="34" charset="0"/>
              </a:rPr>
              <a:t>Blessed </a:t>
            </a:r>
            <a:r>
              <a:rPr lang="en-US" sz="3200" i="1" dirty="0" smtClean="0">
                <a:latin typeface="Tahoma" pitchFamily="34" charset="0"/>
                <a:cs typeface="Tahoma" pitchFamily="34" charset="0"/>
              </a:rPr>
              <a:t>be the God and Father of our Lord Jesus Christ, who has blessed us with every spiritual blessing in the heavenly places in Christ,  </a:t>
            </a:r>
          </a:p>
          <a:p>
            <a:r>
              <a:rPr lang="en-US" sz="3200" i="1" dirty="0" smtClean="0">
                <a:latin typeface="Tahoma" pitchFamily="34" charset="0"/>
                <a:cs typeface="Tahoma" pitchFamily="34" charset="0"/>
              </a:rPr>
              <a:t>Ephesians 1:3</a:t>
            </a: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1" nodeType="clickEffect">
                                  <p:stCondLst>
                                    <p:cond delay="0"/>
                                  </p:stCondLst>
                                  <p:childTnLst>
                                    <p:anim calcmode="lin" valueType="num">
                                      <p:cBhvr additive="base">
                                        <p:cTn id="30" dur="500"/>
                                        <p:tgtEl>
                                          <p:spTgt spid="7"/>
                                        </p:tgtEl>
                                        <p:attrNameLst>
                                          <p:attrName>ppt_x</p:attrName>
                                        </p:attrNameLst>
                                      </p:cBhvr>
                                      <p:tavLst>
                                        <p:tav tm="0">
                                          <p:val>
                                            <p:strVal val="ppt_x"/>
                                          </p:val>
                                        </p:tav>
                                        <p:tav tm="100000">
                                          <p:val>
                                            <p:strVal val="ppt_x"/>
                                          </p:val>
                                        </p:tav>
                                      </p:tavLst>
                                    </p:anim>
                                    <p:anim calcmode="lin" valueType="num">
                                      <p:cBhvr additive="base">
                                        <p:cTn id="31" dur="500"/>
                                        <p:tgtEl>
                                          <p:spTgt spid="7"/>
                                        </p:tgtEl>
                                        <p:attrNameLst>
                                          <p:attrName>ppt_y</p:attrName>
                                        </p:attrNameLst>
                                      </p:cBhvr>
                                      <p:tavLst>
                                        <p:tav tm="0">
                                          <p:val>
                                            <p:strVal val="ppt_y"/>
                                          </p:val>
                                        </p:tav>
                                        <p:tav tm="100000">
                                          <p:val>
                                            <p:strVal val="1+ppt_h/2"/>
                                          </p:val>
                                        </p:tav>
                                      </p:tavLst>
                                    </p:anim>
                                    <p:set>
                                      <p:cBhvr>
                                        <p:cTn id="32" dur="1" fill="hold">
                                          <p:stCondLst>
                                            <p:cond delay="499"/>
                                          </p:stCondLst>
                                        </p:cTn>
                                        <p:tgtEl>
                                          <p:spTgt spid="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xit" presetSubtype="4" fill="hold" grpId="1" nodeType="clickEffect">
                                  <p:stCondLst>
                                    <p:cond delay="0"/>
                                  </p:stCondLst>
                                  <p:childTnLst>
                                    <p:anim calcmode="lin" valueType="num">
                                      <p:cBhvr additive="base">
                                        <p:cTn id="44" dur="500"/>
                                        <p:tgtEl>
                                          <p:spTgt spid="8"/>
                                        </p:tgtEl>
                                        <p:attrNameLst>
                                          <p:attrName>ppt_x</p:attrName>
                                        </p:attrNameLst>
                                      </p:cBhvr>
                                      <p:tavLst>
                                        <p:tav tm="0">
                                          <p:val>
                                            <p:strVal val="ppt_x"/>
                                          </p:val>
                                        </p:tav>
                                        <p:tav tm="100000">
                                          <p:val>
                                            <p:strVal val="ppt_x"/>
                                          </p:val>
                                        </p:tav>
                                      </p:tavLst>
                                    </p:anim>
                                    <p:anim calcmode="lin" valueType="num">
                                      <p:cBhvr additive="base">
                                        <p:cTn id="45" dur="500"/>
                                        <p:tgtEl>
                                          <p:spTgt spid="8"/>
                                        </p:tgtEl>
                                        <p:attrNameLst>
                                          <p:attrName>ppt_y</p:attrName>
                                        </p:attrNameLst>
                                      </p:cBhvr>
                                      <p:tavLst>
                                        <p:tav tm="0">
                                          <p:val>
                                            <p:strVal val="ppt_y"/>
                                          </p:val>
                                        </p:tav>
                                        <p:tav tm="100000">
                                          <p:val>
                                            <p:strVal val="1+ppt_h/2"/>
                                          </p:val>
                                        </p:tav>
                                      </p:tavLst>
                                    </p:anim>
                                    <p:set>
                                      <p:cBhvr>
                                        <p:cTn id="46" dur="1" fill="hold">
                                          <p:stCondLst>
                                            <p:cond delay="499"/>
                                          </p:stCondLst>
                                        </p:cTn>
                                        <p:tgtEl>
                                          <p:spTgt spid="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lvl="1"/>
            <a:r>
              <a:rPr lang="en-US" baseline="0" dirty="0" smtClean="0">
                <a:solidFill>
                  <a:srgbClr val="000000"/>
                </a:solidFill>
                <a:latin typeface="Tahoma"/>
              </a:rPr>
              <a:t>3. Do you desire the peace of God?</a:t>
            </a:r>
          </a:p>
          <a:p>
            <a:pPr lvl="2"/>
            <a:r>
              <a:rPr lang="en-US" i="1" baseline="0" dirty="0" smtClean="0">
                <a:solidFill>
                  <a:srgbClr val="000000"/>
                </a:solidFill>
                <a:latin typeface="Tahoma"/>
              </a:rPr>
              <a:t>a)Then you must be IN Christ - Galatians 3:26-27</a:t>
            </a:r>
          </a:p>
          <a:p>
            <a:pPr lvl="2"/>
            <a:r>
              <a:rPr lang="en-US" i="1" baseline="0" dirty="0" smtClean="0">
                <a:solidFill>
                  <a:srgbClr val="000000"/>
                </a:solidFill>
                <a:latin typeface="Tahoma"/>
              </a:rPr>
              <a:t>b)And then you must commune with God frequently in the kind of praying taught by Paul</a:t>
            </a:r>
          </a:p>
          <a:p>
            <a:pPr lvl="1"/>
            <a:endParaRPr lang="en-US" baseline="0" dirty="0" smtClean="0">
              <a:solidFill>
                <a:srgbClr val="000000"/>
              </a:solidFill>
              <a:latin typeface="Tahoma"/>
            </a:endParaRPr>
          </a:p>
          <a:p>
            <a:pPr lvl="1"/>
            <a:r>
              <a:rPr lang="en-US" baseline="0" dirty="0" smtClean="0">
                <a:solidFill>
                  <a:schemeClr val="bg1"/>
                </a:solidFill>
                <a:latin typeface="Tahoma"/>
              </a:rPr>
              <a:t>4. Are you in Christ?</a:t>
            </a:r>
          </a:p>
          <a:p>
            <a:pPr lvl="1"/>
            <a:endParaRPr lang="en-US" baseline="0" dirty="0" smtClean="0">
              <a:solidFill>
                <a:srgbClr val="000000"/>
              </a:solidFill>
              <a:latin typeface="Tahoma"/>
            </a:endParaRPr>
          </a:p>
          <a:p>
            <a:pPr lvl="1"/>
            <a:r>
              <a:rPr lang="en-US" baseline="0" dirty="0" smtClean="0">
                <a:solidFill>
                  <a:srgbClr val="000000"/>
                </a:solidFill>
                <a:latin typeface="Tahoma"/>
              </a:rPr>
              <a:t>5. Do you commune with God as you should?  </a:t>
            </a:r>
          </a:p>
        </p:txBody>
      </p:sp>
      <p:sp>
        <p:nvSpPr>
          <p:cNvPr id="6" name="TextBox 5"/>
          <p:cNvSpPr txBox="1"/>
          <p:nvPr/>
        </p:nvSpPr>
        <p:spPr>
          <a:xfrm>
            <a:off x="0" y="0"/>
            <a:ext cx="9144000" cy="6986528"/>
          </a:xfrm>
          <a:prstGeom prst="rect">
            <a:avLst/>
          </a:prstGeom>
          <a:solidFill>
            <a:schemeClr val="bg1"/>
          </a:solidFill>
        </p:spPr>
        <p:txBody>
          <a:bodyPr wrap="square" rtlCol="0">
            <a:spAutoFit/>
          </a:bodyPr>
          <a:lstStyle/>
          <a:p>
            <a:r>
              <a:rPr lang="en-US" sz="3200" dirty="0" smtClean="0"/>
              <a:t>For you are all sons of God through faith in Christ Jesus. For as many of you as were baptized into Christ have put on Christ.  Galatians 3:26-27</a:t>
            </a:r>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ppt_x"/>
                                          </p:val>
                                        </p:tav>
                                      </p:tavLst>
                                    </p:anim>
                                    <p:anim calcmode="lin" valueType="num">
                                      <p:cBhvr additive="base">
                                        <p:cTn id="19" dur="500"/>
                                        <p:tgtEl>
                                          <p:spTgt spid="6"/>
                                        </p:tgtEl>
                                        <p:attrNameLst>
                                          <p:attrName>ppt_y</p:attrName>
                                        </p:attrNameLst>
                                      </p:cBhvr>
                                      <p:tavLst>
                                        <p:tav tm="0">
                                          <p:val>
                                            <p:strVal val="ppt_y"/>
                                          </p:val>
                                        </p:tav>
                                        <p:tav tm="100000">
                                          <p:val>
                                            <p:strVal val="1+ppt_h/2"/>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aseline="0" dirty="0" smtClean="0">
                <a:solidFill>
                  <a:srgbClr val="000000"/>
                </a:solidFill>
                <a:latin typeface="Tahoma"/>
              </a:rPr>
              <a:t>STOP IT!</a:t>
            </a:r>
            <a:br>
              <a:rPr lang="en-US" baseline="0" dirty="0" smtClean="0">
                <a:solidFill>
                  <a:srgbClr val="000000"/>
                </a:solidFill>
                <a:latin typeface="Tahoma"/>
              </a:rPr>
            </a:br>
            <a:r>
              <a:rPr lang="en-US" baseline="0" dirty="0" smtClean="0">
                <a:solidFill>
                  <a:srgbClr val="000000"/>
                </a:solidFill>
                <a:latin typeface="Tahoma"/>
              </a:rPr>
              <a:t>PHILIPPIANS 4:6-7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609600"/>
            <a:ext cx="8229600" cy="5821363"/>
          </a:xfrm>
        </p:spPr>
        <p:txBody>
          <a:bodyPr>
            <a:normAutofit/>
          </a:bodyPr>
          <a:lstStyle/>
          <a:p>
            <a:r>
              <a:rPr lang="en-US" sz="3600" baseline="0" dirty="0" smtClean="0">
                <a:solidFill>
                  <a:srgbClr val="000000"/>
                </a:solidFill>
                <a:latin typeface="Tahoma"/>
              </a:rPr>
              <a:t>1. If anyone had good reason to be     anxious, it would have been Paul</a:t>
            </a:r>
          </a:p>
          <a:p>
            <a:pPr lvl="1"/>
            <a:r>
              <a:rPr lang="en-US" sz="3200" baseline="0" dirty="0" smtClean="0">
                <a:solidFill>
                  <a:srgbClr val="000000"/>
                </a:solidFill>
                <a:latin typeface="Tahoma"/>
              </a:rPr>
              <a:t>a. His friends in Philippi were fighting – Philippians 4:1-3</a:t>
            </a:r>
          </a:p>
          <a:p>
            <a:pPr lvl="1"/>
            <a:r>
              <a:rPr lang="en-US" sz="3200" baseline="0" dirty="0" smtClean="0">
                <a:solidFill>
                  <a:srgbClr val="000000"/>
                </a:solidFill>
                <a:latin typeface="Tahoma"/>
              </a:rPr>
              <a:t>b. Many preachers in Rome were out to get him – Philippians1:15</a:t>
            </a:r>
          </a:p>
          <a:p>
            <a:pPr lvl="1"/>
            <a:r>
              <a:rPr lang="en-US" sz="3200" baseline="0" dirty="0" smtClean="0">
                <a:solidFill>
                  <a:srgbClr val="000000"/>
                </a:solidFill>
                <a:latin typeface="Tahoma"/>
              </a:rPr>
              <a:t>c. Paul was under house arrest and did not know the outcome</a:t>
            </a:r>
          </a:p>
          <a:p>
            <a:r>
              <a:rPr lang="en-US" sz="3600" baseline="0" dirty="0" smtClean="0">
                <a:solidFill>
                  <a:srgbClr val="000000"/>
                </a:solidFill>
                <a:latin typeface="Tahoma"/>
              </a:rPr>
              <a:t>2. But, Paul was joyous and shows us how we can be also!</a:t>
            </a:r>
            <a:endParaRPr lang="en-US" sz="3600" dirty="0"/>
          </a:p>
        </p:txBody>
      </p:sp>
      <p:sp>
        <p:nvSpPr>
          <p:cNvPr id="12" name="TextBox 11"/>
          <p:cNvSpPr txBox="1"/>
          <p:nvPr/>
        </p:nvSpPr>
        <p:spPr>
          <a:xfrm>
            <a:off x="0" y="0"/>
            <a:ext cx="9144000" cy="6986528"/>
          </a:xfrm>
          <a:prstGeom prst="rect">
            <a:avLst/>
          </a:prstGeom>
          <a:solidFill>
            <a:schemeClr val="bg1"/>
          </a:solidFill>
        </p:spPr>
        <p:txBody>
          <a:bodyPr wrap="square" rtlCol="0">
            <a:spAutoFit/>
          </a:bodyPr>
          <a:lstStyle/>
          <a:p>
            <a:r>
              <a:rPr lang="en-US" sz="3200" dirty="0" smtClean="0">
                <a:latin typeface="Tahoma" pitchFamily="34" charset="0"/>
                <a:cs typeface="Tahoma" pitchFamily="34" charset="0"/>
              </a:rPr>
              <a:t>Some indeed preach Christ even from envy and strife, Philippians 1:15</a:t>
            </a: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a:latin typeface="Tahoma" pitchFamily="34" charset="0"/>
              <a:cs typeface="Tahoma" pitchFamily="34" charset="0"/>
            </a:endParaRPr>
          </a:p>
        </p:txBody>
      </p:sp>
      <p:sp>
        <p:nvSpPr>
          <p:cNvPr id="13" name="TextBox 12"/>
          <p:cNvSpPr txBox="1"/>
          <p:nvPr/>
        </p:nvSpPr>
        <p:spPr>
          <a:xfrm>
            <a:off x="0" y="0"/>
            <a:ext cx="9144000" cy="6986528"/>
          </a:xfrm>
          <a:prstGeom prst="rect">
            <a:avLst/>
          </a:prstGeom>
          <a:solidFill>
            <a:schemeClr val="bg1"/>
          </a:solidFill>
        </p:spPr>
        <p:txBody>
          <a:bodyPr wrap="square" rtlCol="0">
            <a:spAutoFit/>
          </a:bodyPr>
          <a:lstStyle/>
          <a:p>
            <a:r>
              <a:rPr lang="en-US" sz="3200" dirty="0" smtClean="0">
                <a:latin typeface="Tahoma" pitchFamily="34" charset="0"/>
                <a:cs typeface="Tahoma" pitchFamily="34" charset="0"/>
              </a:rPr>
              <a:t>Therefore, my beloved and longed-for brethren, my joy and crown, so stand fast in the Lord, beloved. I implore Euodia and I implore Syntyche to be of the same mind in the Lord. And I urge you also, true companion, help these women who labored with me in the gospel, with Clement also, and the rest of my fellow workers, whose names </a:t>
            </a:r>
            <a:r>
              <a:rPr lang="en-US" sz="3200" i="1" dirty="0" smtClean="0">
                <a:latin typeface="Tahoma" pitchFamily="34" charset="0"/>
                <a:cs typeface="Tahoma" pitchFamily="34" charset="0"/>
              </a:rPr>
              <a:t>are in the Book of Life. Philippians 4:1-3</a:t>
            </a:r>
          </a:p>
          <a:p>
            <a:endParaRPr lang="en-US" sz="3200" i="1" dirty="0" smtClean="0">
              <a:latin typeface="Tahoma" pitchFamily="34" charset="0"/>
              <a:cs typeface="Tahoma" pitchFamily="34" charset="0"/>
            </a:endParaRPr>
          </a:p>
          <a:p>
            <a:endParaRPr lang="en-US" sz="3200" i="1" dirty="0" smtClean="0">
              <a:latin typeface="Tahoma" pitchFamily="34" charset="0"/>
              <a:cs typeface="Tahoma" pitchFamily="34" charset="0"/>
            </a:endParaRPr>
          </a:p>
          <a:p>
            <a:endParaRPr lang="en-US" sz="3200" i="1" dirty="0" smtClean="0">
              <a:latin typeface="Tahoma" pitchFamily="34" charset="0"/>
              <a:cs typeface="Tahoma" pitchFamily="34" charset="0"/>
            </a:endParaRPr>
          </a:p>
          <a:p>
            <a:endParaRPr lang="en-US" sz="3200" i="1" dirty="0" smtClean="0">
              <a:latin typeface="Tahoma" pitchFamily="34" charset="0"/>
              <a:cs typeface="Tahoma" pitchFamily="34" charset="0"/>
            </a:endParaRPr>
          </a:p>
          <a:p>
            <a:endParaRPr lang="en-US" sz="3200" i="1" dirty="0" smtClean="0">
              <a:latin typeface="Tahoma" pitchFamily="34" charset="0"/>
              <a:cs typeface="Tahoma" pitchFamily="34" charset="0"/>
            </a:endParaRPr>
          </a:p>
          <a:p>
            <a:endParaRPr lang="en-US" sz="32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1" nodeType="clickEffect">
                                  <p:stCondLst>
                                    <p:cond delay="0"/>
                                  </p:stCondLst>
                                  <p:childTnLst>
                                    <p:anim calcmode="lin" valueType="num">
                                      <p:cBhvr additive="base">
                                        <p:cTn id="18" dur="500"/>
                                        <p:tgtEl>
                                          <p:spTgt spid="13"/>
                                        </p:tgtEl>
                                        <p:attrNameLst>
                                          <p:attrName>ppt_x</p:attrName>
                                        </p:attrNameLst>
                                      </p:cBhvr>
                                      <p:tavLst>
                                        <p:tav tm="0">
                                          <p:val>
                                            <p:strVal val="ppt_x"/>
                                          </p:val>
                                        </p:tav>
                                        <p:tav tm="100000">
                                          <p:val>
                                            <p:strVal val="ppt_x"/>
                                          </p:val>
                                        </p:tav>
                                      </p:tavLst>
                                    </p:anim>
                                    <p:anim calcmode="lin" valueType="num">
                                      <p:cBhvr additive="base">
                                        <p:cTn id="19" dur="500"/>
                                        <p:tgtEl>
                                          <p:spTgt spid="13"/>
                                        </p:tgtEl>
                                        <p:attrNameLst>
                                          <p:attrName>ppt_y</p:attrName>
                                        </p:attrNameLst>
                                      </p:cBhvr>
                                      <p:tavLst>
                                        <p:tav tm="0">
                                          <p:val>
                                            <p:strVal val="ppt_y"/>
                                          </p:val>
                                        </p:tav>
                                        <p:tav tm="100000">
                                          <p:val>
                                            <p:strVal val="1+ppt_h/2"/>
                                          </p:val>
                                        </p:tav>
                                      </p:tavLst>
                                    </p:anim>
                                    <p:set>
                                      <p:cBhvr>
                                        <p:cTn id="20" dur="1" fill="hold">
                                          <p:stCondLst>
                                            <p:cond delay="49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xit" presetSubtype="4" fill="hold" grpId="1" nodeType="clickEffect">
                                  <p:stCondLst>
                                    <p:cond delay="0"/>
                                  </p:stCondLst>
                                  <p:childTnLst>
                                    <p:anim calcmode="lin" valueType="num">
                                      <p:cBhvr additive="base">
                                        <p:cTn id="32" dur="500"/>
                                        <p:tgtEl>
                                          <p:spTgt spid="12"/>
                                        </p:tgtEl>
                                        <p:attrNameLst>
                                          <p:attrName>ppt_x</p:attrName>
                                        </p:attrNameLst>
                                      </p:cBhvr>
                                      <p:tavLst>
                                        <p:tav tm="0">
                                          <p:val>
                                            <p:strVal val="ppt_x"/>
                                          </p:val>
                                        </p:tav>
                                        <p:tav tm="100000">
                                          <p:val>
                                            <p:strVal val="ppt_x"/>
                                          </p:val>
                                        </p:tav>
                                      </p:tavLst>
                                    </p:anim>
                                    <p:anim calcmode="lin" valueType="num">
                                      <p:cBhvr additive="base">
                                        <p:cTn id="33" dur="500"/>
                                        <p:tgtEl>
                                          <p:spTgt spid="12"/>
                                        </p:tgtEl>
                                        <p:attrNameLst>
                                          <p:attrName>ppt_y</p:attrName>
                                        </p:attrNameLst>
                                      </p:cBhvr>
                                      <p:tavLst>
                                        <p:tav tm="0">
                                          <p:val>
                                            <p:strVal val="ppt_y"/>
                                          </p:val>
                                        </p:tav>
                                        <p:tav tm="100000">
                                          <p:val>
                                            <p:strVal val="1+ppt_h/2"/>
                                          </p:val>
                                        </p:tav>
                                      </p:tavLst>
                                    </p:anim>
                                    <p:set>
                                      <p:cBhvr>
                                        <p:cTn id="34" dur="1" fill="hold">
                                          <p:stCondLst>
                                            <p:cond delay="499"/>
                                          </p:stCondLst>
                                        </p:cTn>
                                        <p:tgtEl>
                                          <p:spTgt spid="12"/>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533400"/>
            <a:ext cx="9144000" cy="5715000"/>
          </a:xfrm>
        </p:spPr>
        <p:txBody>
          <a:bodyPr>
            <a:noAutofit/>
          </a:bodyPr>
          <a:lstStyle/>
          <a:p>
            <a:pPr lvl="1"/>
            <a:r>
              <a:rPr lang="en-US" sz="3600" baseline="0" dirty="0" smtClean="0">
                <a:solidFill>
                  <a:srgbClr val="000000"/>
                </a:solidFill>
                <a:latin typeface="Tahoma"/>
              </a:rPr>
              <a:t>Anxiety</a:t>
            </a:r>
          </a:p>
          <a:p>
            <a:pPr lvl="1"/>
            <a:r>
              <a:rPr lang="en-US" baseline="0" dirty="0" smtClean="0">
                <a:solidFill>
                  <a:srgbClr val="000000"/>
                </a:solidFill>
                <a:latin typeface="Tahoma"/>
              </a:rPr>
              <a:t>As defined by THAYER</a:t>
            </a:r>
          </a:p>
          <a:p>
            <a:pPr lvl="2"/>
            <a:r>
              <a:rPr lang="en-US" i="1" baseline="0" dirty="0" smtClean="0">
                <a:solidFill>
                  <a:srgbClr val="000000"/>
                </a:solidFill>
                <a:latin typeface="Tahoma"/>
              </a:rPr>
              <a:t>It means to be pulled in different directions</a:t>
            </a:r>
          </a:p>
          <a:p>
            <a:pPr lvl="2"/>
            <a:r>
              <a:rPr lang="en-US" i="1" baseline="0" dirty="0" smtClean="0">
                <a:solidFill>
                  <a:srgbClr val="000000"/>
                </a:solidFill>
                <a:latin typeface="Tahoma"/>
              </a:rPr>
              <a:t>For example, our hopes pull us in one direction; our fears pull us </a:t>
            </a:r>
          </a:p>
          <a:p>
            <a:pPr lvl="2"/>
            <a:r>
              <a:rPr lang="en-US" i="1" baseline="0" dirty="0" smtClean="0">
                <a:solidFill>
                  <a:srgbClr val="000000"/>
                </a:solidFill>
                <a:latin typeface="Tahoma"/>
              </a:rPr>
              <a:t>in the opposite </a:t>
            </a:r>
          </a:p>
          <a:p>
            <a:pPr lvl="2"/>
            <a:r>
              <a:rPr lang="en-US" i="1" baseline="0" dirty="0" smtClean="0">
                <a:solidFill>
                  <a:srgbClr val="000000"/>
                </a:solidFill>
                <a:latin typeface="Tahoma"/>
              </a:rPr>
              <a:t>Thus, to be anxious is to be pulled apart!</a:t>
            </a:r>
          </a:p>
          <a:p>
            <a:pPr lvl="1"/>
            <a:r>
              <a:rPr lang="en-US" sz="3200" baseline="0" dirty="0" smtClean="0">
                <a:solidFill>
                  <a:srgbClr val="000000"/>
                </a:solidFill>
                <a:latin typeface="Tahoma"/>
              </a:rPr>
              <a:t> </a:t>
            </a:r>
            <a:r>
              <a:rPr lang="en-US" baseline="0" dirty="0" smtClean="0">
                <a:solidFill>
                  <a:srgbClr val="000000"/>
                </a:solidFill>
                <a:latin typeface="Tahoma"/>
              </a:rPr>
              <a:t>The word worry (a synonym for anxiety) in its English origins presents a </a:t>
            </a:r>
            <a:r>
              <a:rPr lang="en-US" i="1" baseline="0" dirty="0" smtClean="0">
                <a:solidFill>
                  <a:srgbClr val="000000"/>
                </a:solidFill>
                <a:latin typeface="Tahoma"/>
              </a:rPr>
              <a:t>different, yet enlightening picture:</a:t>
            </a:r>
          </a:p>
          <a:p>
            <a:pPr lvl="2"/>
            <a:r>
              <a:rPr lang="en-US" i="1" baseline="0" dirty="0" smtClean="0">
                <a:solidFill>
                  <a:srgbClr val="000000"/>
                </a:solidFill>
                <a:latin typeface="Tahoma"/>
              </a:rPr>
              <a:t>It comes from a word meaning to strangle</a:t>
            </a:r>
          </a:p>
          <a:p>
            <a:pPr lvl="2"/>
            <a:r>
              <a:rPr lang="en-US" i="1" baseline="0" dirty="0" smtClean="0">
                <a:solidFill>
                  <a:srgbClr val="000000"/>
                </a:solidFill>
                <a:latin typeface="Tahoma"/>
              </a:rPr>
              <a:t>If you have ever really worried, you know how it does indeed strangle a person!</a:t>
            </a:r>
          </a:p>
          <a:p>
            <a:pPr lvl="2"/>
            <a:r>
              <a:rPr lang="en-US" i="1" baseline="0" dirty="0" smtClean="0">
                <a:solidFill>
                  <a:srgbClr val="000000"/>
                </a:solidFill>
                <a:latin typeface="Tahoma"/>
              </a:rPr>
              <a:t>In fact, worry (or anxiety) has definite physical side effects:  headaches, neck pains, ulcers, even back pains.  </a:t>
            </a:r>
          </a:p>
          <a:p>
            <a:endParaRPr lang="en-US" sz="3600" dirty="0" smtClean="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6555641"/>
          </a:xfrm>
          <a:prstGeom prst="rect">
            <a:avLst/>
          </a:prstGeom>
          <a:noFill/>
        </p:spPr>
        <p:txBody>
          <a:bodyPr wrap="square" rtlCol="0">
            <a:spAutoFit/>
          </a:bodyPr>
          <a:lstStyle/>
          <a:p>
            <a:pPr>
              <a:buFont typeface="Arial" pitchFamily="34" charset="0"/>
              <a:buChar char="•"/>
            </a:pPr>
            <a:r>
              <a:rPr lang="en-US" sz="2800" dirty="0" smtClean="0">
                <a:solidFill>
                  <a:schemeClr val="bg1"/>
                </a:solidFill>
                <a:latin typeface="Tahoma" pitchFamily="34" charset="0"/>
                <a:cs typeface="Tahoma" pitchFamily="34" charset="0"/>
              </a:rPr>
              <a:t>From a spiritual perspective, anxiety is</a:t>
            </a:r>
            <a:r>
              <a:rPr lang="en-US" sz="2800" dirty="0" smtClean="0">
                <a:solidFill>
                  <a:schemeClr val="bg1"/>
                </a:solidFill>
                <a:latin typeface="Tahoma" pitchFamily="34" charset="0"/>
                <a:cs typeface="Tahoma" pitchFamily="34" charset="0"/>
              </a:rPr>
              <a:t>:</a:t>
            </a:r>
          </a:p>
          <a:p>
            <a:r>
              <a:rPr lang="en-US" sz="2800" dirty="0" smtClean="0">
                <a:solidFill>
                  <a:schemeClr val="bg1"/>
                </a:solidFill>
                <a:latin typeface="Tahoma" pitchFamily="34" charset="0"/>
                <a:cs typeface="Tahoma" pitchFamily="34" charset="0"/>
              </a:rPr>
              <a:t>			</a:t>
            </a:r>
            <a:endParaRPr lang="en-US" sz="2800" dirty="0" smtClean="0">
              <a:solidFill>
                <a:schemeClr val="bg1"/>
              </a:solidFill>
              <a:latin typeface="Tahoma" pitchFamily="34" charset="0"/>
              <a:cs typeface="Tahoma" pitchFamily="34" charset="0"/>
            </a:endParaRPr>
          </a:p>
          <a:p>
            <a:pPr lvl="1">
              <a:buFont typeface="Arial" pitchFamily="34" charset="0"/>
              <a:buChar char="•"/>
            </a:pPr>
            <a:r>
              <a:rPr lang="en-US" sz="2800" dirty="0" smtClean="0">
                <a:solidFill>
                  <a:schemeClr val="bg1"/>
                </a:solidFill>
                <a:latin typeface="Tahoma" pitchFamily="34" charset="0"/>
                <a:cs typeface="Tahoma" pitchFamily="34" charset="0"/>
              </a:rPr>
              <a:t>wrong </a:t>
            </a:r>
            <a:r>
              <a:rPr lang="en-US" sz="2800" dirty="0" smtClean="0">
                <a:solidFill>
                  <a:schemeClr val="bg1"/>
                </a:solidFill>
                <a:latin typeface="Tahoma" pitchFamily="34" charset="0"/>
                <a:cs typeface="Tahoma" pitchFamily="34" charset="0"/>
              </a:rPr>
              <a:t>thinking and wrong feeling about </a:t>
            </a:r>
            <a:r>
              <a:rPr lang="en-US" sz="2800" dirty="0" smtClean="0">
                <a:solidFill>
                  <a:schemeClr val="bg1"/>
                </a:solidFill>
                <a:latin typeface="Tahoma" pitchFamily="34" charset="0"/>
                <a:cs typeface="Tahoma" pitchFamily="34" charset="0"/>
              </a:rPr>
              <a:t>    </a:t>
            </a:r>
          </a:p>
          <a:p>
            <a:pPr lvl="1"/>
            <a:r>
              <a:rPr lang="en-US" sz="2800" dirty="0" smtClean="0">
                <a:solidFill>
                  <a:schemeClr val="bg1"/>
                </a:solidFill>
                <a:latin typeface="Tahoma" pitchFamily="34" charset="0"/>
                <a:cs typeface="Tahoma" pitchFamily="34" charset="0"/>
              </a:rPr>
              <a:t> </a:t>
            </a:r>
            <a:r>
              <a:rPr lang="en-US" sz="2800" dirty="0" smtClean="0">
                <a:solidFill>
                  <a:schemeClr val="bg1"/>
                </a:solidFill>
                <a:latin typeface="Tahoma" pitchFamily="34" charset="0"/>
                <a:cs typeface="Tahoma" pitchFamily="34" charset="0"/>
              </a:rPr>
              <a:t> circumstances</a:t>
            </a:r>
            <a:r>
              <a:rPr lang="en-US" sz="2800" dirty="0" smtClean="0">
                <a:solidFill>
                  <a:schemeClr val="bg1"/>
                </a:solidFill>
                <a:latin typeface="Tahoma" pitchFamily="34" charset="0"/>
                <a:cs typeface="Tahoma" pitchFamily="34" charset="0"/>
              </a:rPr>
              <a:t>, people and </a:t>
            </a:r>
            <a:r>
              <a:rPr lang="en-US" sz="2800" dirty="0" smtClean="0">
                <a:solidFill>
                  <a:schemeClr val="bg1"/>
                </a:solidFill>
                <a:latin typeface="Tahoma" pitchFamily="34" charset="0"/>
                <a:cs typeface="Tahoma" pitchFamily="34" charset="0"/>
              </a:rPr>
              <a:t>things</a:t>
            </a:r>
          </a:p>
          <a:p>
            <a:pPr lvl="1"/>
            <a:endParaRPr lang="en-US" sz="2800" dirty="0" smtClean="0">
              <a:solidFill>
                <a:schemeClr val="bg1"/>
              </a:solidFill>
              <a:latin typeface="Tahoma" pitchFamily="34" charset="0"/>
              <a:cs typeface="Tahoma" pitchFamily="34" charset="0"/>
            </a:endParaRPr>
          </a:p>
          <a:p>
            <a:pPr lvl="1"/>
            <a:r>
              <a:rPr lang="en-US" sz="2800" dirty="0" smtClean="0">
                <a:solidFill>
                  <a:schemeClr val="bg1"/>
                </a:solidFill>
                <a:latin typeface="Tahoma" pitchFamily="34" charset="0"/>
                <a:cs typeface="Tahoma" pitchFamily="34" charset="0"/>
              </a:rPr>
              <a:t>	</a:t>
            </a:r>
            <a:r>
              <a:rPr lang="en-US" sz="2800" dirty="0" smtClean="0">
                <a:solidFill>
                  <a:schemeClr val="bg1"/>
                </a:solidFill>
                <a:latin typeface="Tahoma" pitchFamily="34" charset="0"/>
                <a:cs typeface="Tahoma" pitchFamily="34" charset="0"/>
              </a:rPr>
              <a:t>The </a:t>
            </a:r>
            <a:r>
              <a:rPr lang="en-US" sz="2800" dirty="0" smtClean="0">
                <a:solidFill>
                  <a:schemeClr val="bg1"/>
                </a:solidFill>
                <a:latin typeface="Tahoma" pitchFamily="34" charset="0"/>
                <a:cs typeface="Tahoma" pitchFamily="34" charset="0"/>
              </a:rPr>
              <a:t>greatest thief of our </a:t>
            </a:r>
            <a:r>
              <a:rPr lang="en-US" sz="2800" dirty="0" smtClean="0">
                <a:solidFill>
                  <a:schemeClr val="bg1"/>
                </a:solidFill>
                <a:latin typeface="Tahoma" pitchFamily="34" charset="0"/>
                <a:cs typeface="Tahoma" pitchFamily="34" charset="0"/>
              </a:rPr>
              <a:t>joy</a:t>
            </a:r>
          </a:p>
          <a:p>
            <a:pPr lvl="1"/>
            <a:endParaRPr lang="en-US" sz="2800" dirty="0" smtClean="0">
              <a:solidFill>
                <a:schemeClr val="bg1"/>
              </a:solidFill>
              <a:latin typeface="Tahoma" pitchFamily="34" charset="0"/>
              <a:cs typeface="Tahoma" pitchFamily="34" charset="0"/>
            </a:endParaRPr>
          </a:p>
          <a:p>
            <a:pPr lvl="1">
              <a:buFont typeface="Arial" pitchFamily="34" charset="0"/>
              <a:buChar char="•"/>
            </a:pPr>
            <a:r>
              <a:rPr lang="en-US" sz="2800" dirty="0" smtClean="0">
                <a:solidFill>
                  <a:schemeClr val="bg1"/>
                </a:solidFill>
                <a:latin typeface="Tahoma" pitchFamily="34" charset="0"/>
                <a:cs typeface="Tahoma" pitchFamily="34" charset="0"/>
              </a:rPr>
              <a:t>It is not enough for us to tell ourselves, Stop it, </a:t>
            </a:r>
            <a:endParaRPr lang="en-US" sz="2800" dirty="0" smtClean="0">
              <a:solidFill>
                <a:schemeClr val="bg1"/>
              </a:solidFill>
              <a:latin typeface="Tahoma" pitchFamily="34" charset="0"/>
              <a:cs typeface="Tahoma" pitchFamily="34" charset="0"/>
            </a:endParaRPr>
          </a:p>
          <a:p>
            <a:pPr lvl="1"/>
            <a:r>
              <a:rPr lang="en-US" sz="2800" dirty="0" smtClean="0">
                <a:solidFill>
                  <a:schemeClr val="bg1"/>
                </a:solidFill>
                <a:latin typeface="Tahoma" pitchFamily="34" charset="0"/>
                <a:cs typeface="Tahoma" pitchFamily="34" charset="0"/>
              </a:rPr>
              <a:t>  in an </a:t>
            </a:r>
            <a:r>
              <a:rPr lang="en-US" sz="2800" dirty="0" smtClean="0">
                <a:solidFill>
                  <a:schemeClr val="bg1"/>
                </a:solidFill>
                <a:latin typeface="Tahoma" pitchFamily="34" charset="0"/>
                <a:cs typeface="Tahoma" pitchFamily="34" charset="0"/>
              </a:rPr>
              <a:t>effort to stop this thief from stealing our </a:t>
            </a:r>
            <a:r>
              <a:rPr lang="en-US" sz="2800" dirty="0" smtClean="0">
                <a:solidFill>
                  <a:schemeClr val="bg1"/>
                </a:solidFill>
                <a:latin typeface="Tahoma" pitchFamily="34" charset="0"/>
                <a:cs typeface="Tahoma" pitchFamily="34" charset="0"/>
              </a:rPr>
              <a:t>joy</a:t>
            </a:r>
          </a:p>
          <a:p>
            <a:pPr lvl="1"/>
            <a:r>
              <a:rPr lang="en-US" sz="2800" dirty="0" smtClean="0">
                <a:solidFill>
                  <a:schemeClr val="bg1"/>
                </a:solidFill>
                <a:latin typeface="Tahoma" pitchFamily="34" charset="0"/>
                <a:cs typeface="Tahoma" pitchFamily="34" charset="0"/>
              </a:rPr>
              <a:t>		</a:t>
            </a:r>
          </a:p>
          <a:p>
            <a:pPr lvl="1"/>
            <a:r>
              <a:rPr lang="en-US" sz="2800" dirty="0" smtClean="0">
                <a:solidFill>
                  <a:schemeClr val="bg1"/>
                </a:solidFill>
                <a:latin typeface="Tahoma" pitchFamily="34" charset="0"/>
                <a:cs typeface="Tahoma" pitchFamily="34" charset="0"/>
              </a:rPr>
              <a:t>	</a:t>
            </a:r>
            <a:r>
              <a:rPr lang="en-US" sz="2800" dirty="0" smtClean="0">
                <a:solidFill>
                  <a:schemeClr val="bg1"/>
                </a:solidFill>
                <a:latin typeface="Tahoma" pitchFamily="34" charset="0"/>
                <a:cs typeface="Tahoma" pitchFamily="34" charset="0"/>
              </a:rPr>
              <a:t>	Anxiety </a:t>
            </a:r>
            <a:r>
              <a:rPr lang="en-US" sz="2800" dirty="0" smtClean="0">
                <a:solidFill>
                  <a:schemeClr val="bg1"/>
                </a:solidFill>
                <a:latin typeface="Tahoma" pitchFamily="34" charset="0"/>
                <a:cs typeface="Tahoma" pitchFamily="34" charset="0"/>
              </a:rPr>
              <a:t>is an inside job</a:t>
            </a:r>
          </a:p>
          <a:p>
            <a:r>
              <a:rPr lang="en-US" sz="2800" dirty="0" smtClean="0">
                <a:solidFill>
                  <a:schemeClr val="bg1"/>
                </a:solidFill>
                <a:latin typeface="Tahoma" pitchFamily="34" charset="0"/>
                <a:cs typeface="Tahoma" pitchFamily="34" charset="0"/>
              </a:rPr>
              <a:t>	</a:t>
            </a:r>
            <a:r>
              <a:rPr lang="en-US" sz="2800" dirty="0" smtClean="0">
                <a:solidFill>
                  <a:schemeClr val="bg1"/>
                </a:solidFill>
                <a:latin typeface="Tahoma" pitchFamily="34" charset="0"/>
                <a:cs typeface="Tahoma" pitchFamily="34" charset="0"/>
              </a:rPr>
              <a:t>	</a:t>
            </a:r>
            <a:endParaRPr lang="en-US" sz="2800" dirty="0" smtClean="0">
              <a:solidFill>
                <a:schemeClr val="bg1"/>
              </a:solidFill>
              <a:latin typeface="Tahoma" pitchFamily="34" charset="0"/>
              <a:cs typeface="Tahoma" pitchFamily="34" charset="0"/>
            </a:endParaRPr>
          </a:p>
          <a:p>
            <a:r>
              <a:rPr lang="en-US" sz="2800" dirty="0" smtClean="0">
                <a:solidFill>
                  <a:schemeClr val="bg1"/>
                </a:solidFill>
                <a:latin typeface="Tahoma" pitchFamily="34" charset="0"/>
                <a:cs typeface="Tahoma" pitchFamily="34" charset="0"/>
              </a:rPr>
              <a:t>	</a:t>
            </a:r>
            <a:r>
              <a:rPr lang="en-US" sz="2800" dirty="0" smtClean="0">
                <a:solidFill>
                  <a:schemeClr val="bg1"/>
                </a:solidFill>
                <a:latin typeface="Tahoma" pitchFamily="34" charset="0"/>
                <a:cs typeface="Tahoma" pitchFamily="34" charset="0"/>
              </a:rPr>
              <a:t>	It </a:t>
            </a:r>
            <a:r>
              <a:rPr lang="en-US" sz="2800" dirty="0" smtClean="0">
                <a:solidFill>
                  <a:schemeClr val="bg1"/>
                </a:solidFill>
                <a:latin typeface="Tahoma" pitchFamily="34" charset="0"/>
                <a:cs typeface="Tahoma" pitchFamily="34" charset="0"/>
              </a:rPr>
              <a:t>takes more than good intentions to </a:t>
            </a:r>
            <a:r>
              <a:rPr lang="en-US" sz="2800" dirty="0" smtClean="0">
                <a:solidFill>
                  <a:schemeClr val="bg1"/>
                </a:solidFill>
                <a:latin typeface="Tahoma" pitchFamily="34" charset="0"/>
                <a:cs typeface="Tahoma" pitchFamily="34" charset="0"/>
              </a:rPr>
              <a:t>			win </a:t>
            </a:r>
            <a:r>
              <a:rPr lang="en-US" sz="2800" dirty="0" smtClean="0">
                <a:solidFill>
                  <a:schemeClr val="bg1"/>
                </a:solidFill>
                <a:latin typeface="Tahoma" pitchFamily="34" charset="0"/>
                <a:cs typeface="Tahoma" pitchFamily="34" charset="0"/>
              </a:rPr>
              <a:t>the victory over anxiety</a:t>
            </a:r>
          </a:p>
          <a:p>
            <a:endParaRPr lang="en-US" sz="2800" dirty="0">
              <a:solidFill>
                <a:schemeClr val="bg1"/>
              </a:solidFill>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533400"/>
            <a:ext cx="8534400" cy="5257800"/>
          </a:xfrm>
        </p:spPr>
        <p:txBody>
          <a:bodyPr>
            <a:normAutofit/>
          </a:bodyPr>
          <a:lstStyle/>
          <a:p>
            <a:pPr lvl="0"/>
            <a:r>
              <a:rPr lang="en-US" baseline="0" dirty="0" smtClean="0">
                <a:solidFill>
                  <a:srgbClr val="000000"/>
                </a:solidFill>
                <a:latin typeface="Tahoma"/>
              </a:rPr>
              <a:t>THE ANTIDOTE IS THE RIGHT KIND OF PRAYING!</a:t>
            </a:r>
          </a:p>
          <a:p>
            <a:pPr lvl="1"/>
            <a:r>
              <a:rPr lang="en-US" baseline="0" dirty="0" smtClean="0">
                <a:solidFill>
                  <a:srgbClr val="000000"/>
                </a:solidFill>
                <a:latin typeface="Tahoma"/>
              </a:rPr>
              <a:t>In which we pray about everything!</a:t>
            </a:r>
          </a:p>
          <a:p>
            <a:pPr lvl="2"/>
            <a:r>
              <a:rPr lang="en-US" sz="2400" i="1" baseline="0" dirty="0" smtClean="0">
                <a:solidFill>
                  <a:srgbClr val="000000"/>
                </a:solidFill>
                <a:latin typeface="Tahoma"/>
              </a:rPr>
              <a:t>Like the hymn, Paul counsels us to take everything to God in prayer</a:t>
            </a:r>
          </a:p>
          <a:p>
            <a:pPr lvl="2"/>
            <a:r>
              <a:rPr lang="en-US" sz="2400" i="1" baseline="0" dirty="0" smtClean="0">
                <a:solidFill>
                  <a:srgbClr val="000000"/>
                </a:solidFill>
                <a:latin typeface="Tahoma"/>
              </a:rPr>
              <a:t>To put it another way, Don't worry about ANYTHING, but pray about EVERYTHING</a:t>
            </a:r>
            <a:r>
              <a:rPr lang="en-US" sz="2400" i="1" dirty="0" smtClean="0">
                <a:solidFill>
                  <a:srgbClr val="000000"/>
                </a:solidFill>
                <a:latin typeface="Tahoma"/>
              </a:rPr>
              <a:t> </a:t>
            </a:r>
            <a:r>
              <a:rPr lang="en-US" sz="2400" i="1" baseline="0" dirty="0" smtClean="0">
                <a:solidFill>
                  <a:srgbClr val="000000"/>
                </a:solidFill>
                <a:latin typeface="Tahoma"/>
              </a:rPr>
              <a:t>is Paul's advice</a:t>
            </a:r>
          </a:p>
          <a:p>
            <a:pPr lvl="2"/>
            <a:r>
              <a:rPr lang="en-US" sz="2400" i="1" baseline="0" dirty="0" smtClean="0">
                <a:solidFill>
                  <a:srgbClr val="000000"/>
                </a:solidFill>
                <a:latin typeface="Tahoma"/>
              </a:rPr>
              <a:t>We are prone to pray about the big things and forget to pray about the little things</a:t>
            </a:r>
          </a:p>
          <a:p>
            <a:pPr lvl="3"/>
            <a:r>
              <a:rPr lang="en-US" sz="2400" baseline="0" dirty="0" smtClean="0">
                <a:solidFill>
                  <a:srgbClr val="000000"/>
                </a:solidFill>
                <a:latin typeface="Tahoma"/>
              </a:rPr>
              <a:t>But little things left unattended grow up to become big things</a:t>
            </a:r>
          </a:p>
          <a:p>
            <a:pPr lvl="3"/>
            <a:r>
              <a:rPr lang="en-US" sz="2400" baseline="0" dirty="0" smtClean="0">
                <a:solidFill>
                  <a:srgbClr val="000000"/>
                </a:solidFill>
                <a:latin typeface="Tahoma"/>
              </a:rPr>
              <a:t>Therefore, God would have us talk to Him about everything</a:t>
            </a:r>
          </a:p>
        </p:txBody>
      </p:sp>
      <p:sp>
        <p:nvSpPr>
          <p:cNvPr id="4" name="TextBox 3"/>
          <p:cNvSpPr txBox="1"/>
          <p:nvPr/>
        </p:nvSpPr>
        <p:spPr>
          <a:xfrm rot="10800000" flipV="1">
            <a:off x="0" y="0"/>
            <a:ext cx="9144000" cy="6801862"/>
          </a:xfrm>
          <a:prstGeom prst="rect">
            <a:avLst/>
          </a:prstGeom>
          <a:solidFill>
            <a:schemeClr val="bg1"/>
          </a:solidFill>
        </p:spPr>
        <p:txBody>
          <a:bodyPr wrap="square" rtlCol="0">
            <a:spAutoFit/>
          </a:bodyPr>
          <a:lstStyle/>
          <a:p>
            <a:r>
              <a:rPr lang="en-US" sz="3200" dirty="0" smtClean="0">
                <a:latin typeface="Tahoma" pitchFamily="34" charset="0"/>
                <a:cs typeface="Tahoma" pitchFamily="34" charset="0"/>
              </a:rPr>
              <a:t>Be anxious for nothing, but in </a:t>
            </a:r>
            <a:r>
              <a:rPr lang="en-US" sz="4400" b="1" dirty="0" smtClean="0">
                <a:latin typeface="Tahoma" pitchFamily="34" charset="0"/>
                <a:cs typeface="Tahoma" pitchFamily="34" charset="0"/>
              </a:rPr>
              <a:t>e</a:t>
            </a:r>
            <a:r>
              <a:rPr lang="en-US" sz="4000" b="1" dirty="0" smtClean="0">
                <a:latin typeface="Tahoma" pitchFamily="34" charset="0"/>
                <a:cs typeface="Tahoma" pitchFamily="34" charset="0"/>
              </a:rPr>
              <a:t>verything by prayer </a:t>
            </a:r>
            <a:r>
              <a:rPr lang="en-US" sz="3200" dirty="0" smtClean="0">
                <a:latin typeface="Tahoma" pitchFamily="34" charset="0"/>
                <a:cs typeface="Tahoma" pitchFamily="34" charset="0"/>
              </a:rPr>
              <a:t>and supplication, with thanksgiving, let your requests be made known to God; Philippians 4:6</a:t>
            </a: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1" nodeType="clickEffect">
                                  <p:stCondLst>
                                    <p:cond delay="0"/>
                                  </p:stCondLst>
                                  <p:childTnLst>
                                    <p:anim calcmode="lin" valueType="num">
                                      <p:cBhvr additive="base">
                                        <p:cTn id="18" dur="500"/>
                                        <p:tgtEl>
                                          <p:spTgt spid="4"/>
                                        </p:tgtEl>
                                        <p:attrNameLst>
                                          <p:attrName>ppt_x</p:attrName>
                                        </p:attrNameLst>
                                      </p:cBhvr>
                                      <p:tavLst>
                                        <p:tav tm="0">
                                          <p:val>
                                            <p:strVal val="ppt_x"/>
                                          </p:val>
                                        </p:tav>
                                        <p:tav tm="100000">
                                          <p:val>
                                            <p:strVal val="ppt_x"/>
                                          </p:val>
                                        </p:tav>
                                      </p:tavLst>
                                    </p:anim>
                                    <p:anim calcmode="lin" valueType="num">
                                      <p:cBhvr additive="base">
                                        <p:cTn id="19" dur="500"/>
                                        <p:tgtEl>
                                          <p:spTgt spid="4"/>
                                        </p:tgtEl>
                                        <p:attrNameLst>
                                          <p:attrName>ppt_y</p:attrName>
                                        </p:attrNameLst>
                                      </p:cBhvr>
                                      <p:tavLst>
                                        <p:tav tm="0">
                                          <p:val>
                                            <p:strVal val="ppt_y"/>
                                          </p:val>
                                        </p:tav>
                                        <p:tav tm="100000">
                                          <p:val>
                                            <p:strVal val="1+ppt_h/2"/>
                                          </p:val>
                                        </p:tav>
                                      </p:tavLst>
                                    </p:anim>
                                    <p:set>
                                      <p:cBhvr>
                                        <p:cTn id="20" dur="1" fill="hold">
                                          <p:stCondLst>
                                            <p:cond delay="4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533400"/>
            <a:ext cx="8229600" cy="5029200"/>
          </a:xfrm>
        </p:spPr>
        <p:txBody>
          <a:bodyPr>
            <a:noAutofit/>
          </a:bodyPr>
          <a:lstStyle/>
          <a:p>
            <a:pPr lvl="1"/>
            <a:r>
              <a:rPr lang="en-US" sz="3200" baseline="0" dirty="0" smtClean="0">
                <a:solidFill>
                  <a:srgbClr val="000000"/>
                </a:solidFill>
                <a:latin typeface="Tahoma"/>
              </a:rPr>
              <a:t>In which we pray by prayer and supplication</a:t>
            </a:r>
          </a:p>
          <a:p>
            <a:pPr lvl="2"/>
            <a:r>
              <a:rPr lang="en-US" sz="2400" i="1" baseline="0" dirty="0" smtClean="0">
                <a:solidFill>
                  <a:srgbClr val="000000"/>
                </a:solidFill>
                <a:latin typeface="Tahoma"/>
              </a:rPr>
              <a:t>Prayer is the general word for making requests known to God</a:t>
            </a:r>
          </a:p>
          <a:p>
            <a:pPr lvl="3"/>
            <a:r>
              <a:rPr lang="en-US" sz="2400" baseline="0" dirty="0" smtClean="0">
                <a:solidFill>
                  <a:srgbClr val="000000"/>
                </a:solidFill>
                <a:latin typeface="Tahoma"/>
              </a:rPr>
              <a:t>It carries the idea of adoration, devotion, and worship</a:t>
            </a:r>
          </a:p>
          <a:p>
            <a:pPr lvl="3"/>
            <a:r>
              <a:rPr lang="en-US" sz="2400" baseline="0" dirty="0" smtClean="0">
                <a:solidFill>
                  <a:srgbClr val="000000"/>
                </a:solidFill>
                <a:latin typeface="Tahoma"/>
              </a:rPr>
              <a:t>Whenever we find ourselves filled with anxiety, our first action ought to be to spend time alone with God in prayerful adoration and worship</a:t>
            </a:r>
          </a:p>
          <a:p>
            <a:pPr lvl="2"/>
            <a:r>
              <a:rPr lang="en-US" sz="2400" i="1" baseline="0" dirty="0" smtClean="0">
                <a:solidFill>
                  <a:srgbClr val="000000"/>
                </a:solidFill>
                <a:latin typeface="Tahoma"/>
              </a:rPr>
              <a:t>Adoration for God helps us to remember the greatness and majesty of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762000"/>
            <a:ext cx="8229600" cy="4495800"/>
          </a:xfrm>
        </p:spPr>
        <p:txBody>
          <a:bodyPr>
            <a:noAutofit/>
          </a:bodyPr>
          <a:lstStyle/>
          <a:p>
            <a:pPr lvl="2"/>
            <a:r>
              <a:rPr lang="en-US" sz="2800" baseline="0" dirty="0" smtClean="0">
                <a:solidFill>
                  <a:srgbClr val="000000"/>
                </a:solidFill>
                <a:latin typeface="Tahoma"/>
              </a:rPr>
              <a:t>Supplication is where we begin making our requests known to God</a:t>
            </a:r>
          </a:p>
          <a:p>
            <a:pPr lvl="3"/>
            <a:r>
              <a:rPr lang="en-US" sz="2400" baseline="0" dirty="0" smtClean="0">
                <a:solidFill>
                  <a:srgbClr val="000000"/>
                </a:solidFill>
                <a:latin typeface="Tahoma"/>
              </a:rPr>
              <a:t>It involves an earnest sharing of our problems and needs</a:t>
            </a:r>
          </a:p>
          <a:p>
            <a:pPr lvl="3"/>
            <a:r>
              <a:rPr lang="en-US" sz="2400" baseline="0" dirty="0" smtClean="0">
                <a:solidFill>
                  <a:srgbClr val="000000"/>
                </a:solidFill>
                <a:latin typeface="Tahoma"/>
              </a:rPr>
              <a:t>Freedom from anxiety does not come from half-hearted, insincere praying!</a:t>
            </a:r>
          </a:p>
          <a:p>
            <a:pPr lvl="3"/>
            <a:r>
              <a:rPr lang="en-US" sz="2400" baseline="0" dirty="0" smtClean="0">
                <a:solidFill>
                  <a:srgbClr val="000000"/>
                </a:solidFill>
                <a:latin typeface="Tahoma"/>
              </a:rPr>
              <a:t>An example of this sort of praying is found in Hebrews 5:7</a:t>
            </a:r>
          </a:p>
          <a:p>
            <a:endParaRPr lang="en-US" sz="3600" dirty="0"/>
          </a:p>
        </p:txBody>
      </p:sp>
      <p:sp>
        <p:nvSpPr>
          <p:cNvPr id="4" name="TextBox 3"/>
          <p:cNvSpPr txBox="1"/>
          <p:nvPr/>
        </p:nvSpPr>
        <p:spPr>
          <a:xfrm>
            <a:off x="0" y="0"/>
            <a:ext cx="9144000" cy="6986528"/>
          </a:xfrm>
          <a:prstGeom prst="rect">
            <a:avLst/>
          </a:prstGeom>
          <a:solidFill>
            <a:schemeClr val="bg1"/>
          </a:solidFill>
        </p:spPr>
        <p:txBody>
          <a:bodyPr wrap="square" rtlCol="0">
            <a:spAutoFit/>
          </a:bodyPr>
          <a:lstStyle/>
          <a:p>
            <a:r>
              <a:rPr lang="en-US" sz="3200" dirty="0" smtClean="0">
                <a:latin typeface="Tahoma" pitchFamily="34" charset="0"/>
                <a:cs typeface="Tahoma" pitchFamily="34" charset="0"/>
              </a:rPr>
              <a:t> who, in the days of His flesh, when He had offered up prayers and supplications, with vehement cries and tears to Him who was able to save Him from death, and was heard because of His godly fear, Hebrews 5:7</a:t>
            </a: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smtClean="0">
              <a:latin typeface="Tahoma" pitchFamily="34" charset="0"/>
              <a:cs typeface="Tahoma" pitchFamily="34" charset="0"/>
            </a:endParaRPr>
          </a:p>
          <a:p>
            <a:endParaRPr lang="en-US" sz="32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xit" presetSubtype="4" fill="hold" grpId="1" nodeType="clickEffect">
                                  <p:stCondLst>
                                    <p:cond delay="0"/>
                                  </p:stCondLst>
                                  <p:childTnLst>
                                    <p:anim calcmode="lin" valueType="num">
                                      <p:cBhvr additive="base">
                                        <p:cTn id="32" dur="500"/>
                                        <p:tgtEl>
                                          <p:spTgt spid="4"/>
                                        </p:tgtEl>
                                        <p:attrNameLst>
                                          <p:attrName>ppt_x</p:attrName>
                                        </p:attrNameLst>
                                      </p:cBhvr>
                                      <p:tavLst>
                                        <p:tav tm="0">
                                          <p:val>
                                            <p:strVal val="ppt_x"/>
                                          </p:val>
                                        </p:tav>
                                        <p:tav tm="100000">
                                          <p:val>
                                            <p:strVal val="ppt_x"/>
                                          </p:val>
                                        </p:tav>
                                      </p:tavLst>
                                    </p:anim>
                                    <p:anim calcmode="lin" valueType="num">
                                      <p:cBhvr additive="base">
                                        <p:cTn id="33" dur="500"/>
                                        <p:tgtEl>
                                          <p:spTgt spid="4"/>
                                        </p:tgtEl>
                                        <p:attrNameLst>
                                          <p:attrName>ppt_y</p:attrName>
                                        </p:attrNameLst>
                                      </p:cBhvr>
                                      <p:tavLst>
                                        <p:tav tm="0">
                                          <p:val>
                                            <p:strVal val="ppt_y"/>
                                          </p:val>
                                        </p:tav>
                                        <p:tav tm="100000">
                                          <p:val>
                                            <p:strVal val="1+ppt_h/2"/>
                                          </p:val>
                                        </p:tav>
                                      </p:tavLst>
                                    </p:anim>
                                    <p:set>
                                      <p:cBhvr>
                                        <p:cTn id="34"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8686800" cy="4191000"/>
          </a:xfrm>
        </p:spPr>
        <p:txBody>
          <a:bodyPr>
            <a:normAutofit/>
          </a:bodyPr>
          <a:lstStyle/>
          <a:p>
            <a:pPr lvl="1"/>
            <a:r>
              <a:rPr lang="en-US" sz="3200" baseline="0" dirty="0" smtClean="0">
                <a:solidFill>
                  <a:srgbClr val="000000"/>
                </a:solidFill>
                <a:latin typeface="Tahoma"/>
              </a:rPr>
              <a:t>In which we pray with thanksgiving</a:t>
            </a:r>
          </a:p>
          <a:p>
            <a:pPr lvl="2">
              <a:buNone/>
            </a:pPr>
            <a:r>
              <a:rPr lang="en-US" sz="2800" i="1" dirty="0" smtClean="0">
                <a:solidFill>
                  <a:srgbClr val="000000"/>
                </a:solidFill>
                <a:latin typeface="Tahoma"/>
              </a:rPr>
              <a:t>No</a:t>
            </a:r>
            <a:r>
              <a:rPr lang="en-US" sz="2800" i="1" baseline="0" dirty="0" smtClean="0">
                <a:solidFill>
                  <a:srgbClr val="000000"/>
                </a:solidFill>
                <a:latin typeface="Tahoma"/>
              </a:rPr>
              <a:t>te that this thanksgiving is to be offered at the same time we make our requests!</a:t>
            </a:r>
          </a:p>
          <a:p>
            <a:pPr lvl="3"/>
            <a:r>
              <a:rPr lang="en-US" sz="2400" baseline="0" dirty="0" smtClean="0">
                <a:solidFill>
                  <a:srgbClr val="000000"/>
                </a:solidFill>
                <a:latin typeface="Tahoma"/>
              </a:rPr>
              <a:t>Doing this serves to remind us of all the other things God has done and is doing for  us</a:t>
            </a:r>
          </a:p>
          <a:p>
            <a:pPr lvl="3"/>
            <a:r>
              <a:rPr lang="en-US" sz="2400" baseline="0" dirty="0" smtClean="0">
                <a:solidFill>
                  <a:srgbClr val="000000"/>
                </a:solidFill>
                <a:latin typeface="Tahoma"/>
              </a:rPr>
              <a:t>This helps to keep our problems in perspective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572</TotalTime>
  <Words>1269</Words>
  <Application>Microsoft Office PowerPoint</Application>
  <PresentationFormat>On-screen Show (4:3)</PresentationFormat>
  <Paragraphs>187</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Paper</vt:lpstr>
      <vt:lpstr>Slide 1</vt:lpstr>
      <vt:lpstr>STOP IT! PHILIPPIANS 4:6-7</vt:lpstr>
      <vt:lpstr>Slide 3</vt:lpstr>
      <vt:lpstr>Slide 4</vt:lpstr>
      <vt:lpstr>Slide 5</vt:lpstr>
      <vt:lpstr>Slide 6</vt:lpstr>
      <vt:lpstr>Slide 7</vt:lpstr>
      <vt:lpstr>Slide 8</vt:lpstr>
      <vt:lpstr>Slide 9</vt:lpstr>
      <vt:lpstr>Slide 10</vt:lpstr>
      <vt:lpstr>Slide 11</vt:lpstr>
      <vt:lpstr>CONCLUSION:</vt:lpstr>
      <vt:lpstr>Slide 13</vt:lpstr>
      <vt:lpstr>Slide 14</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dontreadway</dc:creator>
  <cp:lastModifiedBy>dontreadway</cp:lastModifiedBy>
  <cp:revision>20</cp:revision>
  <dcterms:created xsi:type="dcterms:W3CDTF">2009-02-19T20:56:07Z</dcterms:created>
  <dcterms:modified xsi:type="dcterms:W3CDTF">2009-02-21T17:37:06Z</dcterms:modified>
</cp:coreProperties>
</file>