
<file path=[Content_Types].xml><?xml version="1.0" encoding="utf-8"?>
<Types xmlns="http://schemas.openxmlformats.org/package/2006/content-types">
  <Override PartName="/ppt/slides/slide12.xml" ContentType="application/vnd.openxmlformats-officedocument.presentationml.slide+xml"/>
  <Override PartName="/ppt/slides/slide46.xml" ContentType="application/vnd.openxmlformats-officedocument.presentationml.slide+xml"/>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5.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slides/slide13.xml" ContentType="application/vnd.openxmlformats-officedocument.presentationml.slide+xml"/>
  <Override PartName="/ppt/slides/slide40.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slides/slide4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67" r:id="rId3"/>
    <p:sldId id="263" r:id="rId4"/>
    <p:sldId id="264" r:id="rId5"/>
    <p:sldId id="265" r:id="rId6"/>
    <p:sldId id="266" r:id="rId7"/>
    <p:sldId id="273" r:id="rId8"/>
    <p:sldId id="274" r:id="rId9"/>
    <p:sldId id="262" r:id="rId10"/>
    <p:sldId id="270" r:id="rId11"/>
    <p:sldId id="269" r:id="rId12"/>
    <p:sldId id="271" r:id="rId13"/>
    <p:sldId id="268" r:id="rId14"/>
    <p:sldId id="272" r:id="rId15"/>
    <p:sldId id="276" r:id="rId16"/>
    <p:sldId id="275" r:id="rId17"/>
    <p:sldId id="278" r:id="rId18"/>
    <p:sldId id="279" r:id="rId19"/>
    <p:sldId id="277" r:id="rId20"/>
    <p:sldId id="261" r:id="rId21"/>
    <p:sldId id="280" r:id="rId22"/>
    <p:sldId id="281" r:id="rId23"/>
    <p:sldId id="298" r:id="rId24"/>
    <p:sldId id="282" r:id="rId25"/>
    <p:sldId id="299" r:id="rId26"/>
    <p:sldId id="283" r:id="rId27"/>
    <p:sldId id="259" r:id="rId28"/>
    <p:sldId id="284" r:id="rId29"/>
    <p:sldId id="285" r:id="rId30"/>
    <p:sldId id="257" r:id="rId31"/>
    <p:sldId id="287" r:id="rId32"/>
    <p:sldId id="258" r:id="rId33"/>
    <p:sldId id="288" r:id="rId34"/>
    <p:sldId id="289" r:id="rId35"/>
    <p:sldId id="290" r:id="rId36"/>
    <p:sldId id="291" r:id="rId37"/>
    <p:sldId id="292" r:id="rId38"/>
    <p:sldId id="286" r:id="rId39"/>
    <p:sldId id="293" r:id="rId40"/>
    <p:sldId id="294" r:id="rId41"/>
    <p:sldId id="295" r:id="rId42"/>
    <p:sldId id="260" r:id="rId43"/>
    <p:sldId id="296" r:id="rId44"/>
    <p:sldId id="297" r:id="rId45"/>
    <p:sldId id="300" r:id="rId46"/>
    <p:sldId id="301" r:id="rId47"/>
  </p:sldIdLst>
  <p:sldSz cx="9144000" cy="5211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82" d="100"/>
          <a:sy n="182" d="100"/>
        </p:scale>
        <p:origin x="-104" y="-128"/>
      </p:cViewPr>
      <p:guideLst>
        <p:guide orient="horz" pos="1642"/>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viewProps" Target="viewProps.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presProps" Target="presProps.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35" Type="http://schemas.openxmlformats.org/officeDocument/2006/relationships/slide" Target="slides/slide34.xml"/><Relationship Id="rId51" Type="http://schemas.openxmlformats.org/officeDocument/2006/relationships/theme" Target="theme/theme1.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48" Type="http://schemas.openxmlformats.org/officeDocument/2006/relationships/printerSettings" Target="printerSettings/printerSettings1.bin"/><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tableStyles" Target="tableStyles.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9025"/>
            <a:ext cx="7772400" cy="111715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53332"/>
            <a:ext cx="6400800" cy="133189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24BD34-C161-B34B-9C23-28E29E8B8B34}" type="datetimeFigureOut">
              <a:rPr lang="en-US" smtClean="0"/>
              <a:pPr/>
              <a:t>11/11/10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5165C-CF51-0E46-B404-5B3C5EC4D102}" type="slidenum">
              <a:rPr lang="en-US" smtClean="0"/>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24BD34-C161-B34B-9C23-28E29E8B8B34}" type="datetimeFigureOut">
              <a:rPr lang="en-US" smtClean="0"/>
              <a:pPr/>
              <a:t>11/11/10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5165C-CF51-0E46-B404-5B3C5EC4D102}" type="slidenum">
              <a:rPr lang="en-US" smtClean="0"/>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043"/>
            <a:ext cx="2057400" cy="338040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8043"/>
            <a:ext cx="6019800" cy="33804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24BD34-C161-B34B-9C23-28E29E8B8B34}" type="datetimeFigureOut">
              <a:rPr lang="en-US" smtClean="0"/>
              <a:pPr/>
              <a:t>11/11/10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5165C-CF51-0E46-B404-5B3C5EC4D102}" type="slidenum">
              <a:rPr lang="en-US" smtClean="0"/>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24BD34-C161-B34B-9C23-28E29E8B8B34}" type="datetimeFigureOut">
              <a:rPr lang="en-US" smtClean="0"/>
              <a:pPr/>
              <a:t>11/11/10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5165C-CF51-0E46-B404-5B3C5EC4D102}" type="slidenum">
              <a:rPr lang="en-US" smtClean="0"/>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49041"/>
            <a:ext cx="7772400" cy="103511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208968"/>
            <a:ext cx="7772400" cy="114007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24BD34-C161-B34B-9C23-28E29E8B8B34}" type="datetimeFigureOut">
              <a:rPr lang="en-US" smtClean="0"/>
              <a:pPr/>
              <a:t>11/11/10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5165C-CF51-0E46-B404-5B3C5EC4D102}" type="slidenum">
              <a:rPr lang="en-US" smtClean="0"/>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24123"/>
            <a:ext cx="4038600" cy="26143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24123"/>
            <a:ext cx="4038600" cy="26143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24BD34-C161-B34B-9C23-28E29E8B8B34}" type="datetimeFigureOut">
              <a:rPr lang="en-US" smtClean="0"/>
              <a:pPr/>
              <a:t>11/11/10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75165C-CF51-0E46-B404-5B3C5EC4D102}"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8712"/>
            <a:ext cx="8229600" cy="8686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66615"/>
            <a:ext cx="4040188" cy="48619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52805"/>
            <a:ext cx="4040188" cy="30027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66615"/>
            <a:ext cx="4041775" cy="48619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52805"/>
            <a:ext cx="4041775" cy="30027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24BD34-C161-B34B-9C23-28E29E8B8B34}" type="datetimeFigureOut">
              <a:rPr lang="en-US" smtClean="0"/>
              <a:pPr/>
              <a:t>11/11/10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75165C-CF51-0E46-B404-5B3C5EC4D102}" type="slidenum">
              <a:rPr lang="en-US" smtClean="0"/>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24BD34-C161-B34B-9C23-28E29E8B8B34}" type="datetimeFigureOut">
              <a:rPr lang="en-US" smtClean="0"/>
              <a:pPr/>
              <a:t>11/11/10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75165C-CF51-0E46-B404-5B3C5EC4D102}" type="slidenum">
              <a:rPr lang="en-US" smtClean="0"/>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24BD34-C161-B34B-9C23-28E29E8B8B34}" type="datetimeFigureOut">
              <a:rPr lang="en-US" smtClean="0"/>
              <a:pPr/>
              <a:t>11/11/10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75165C-CF51-0E46-B404-5B3C5EC4D102}" type="slidenum">
              <a:rPr lang="en-US" smtClean="0"/>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7506"/>
            <a:ext cx="3008313" cy="883104"/>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7506"/>
            <a:ext cx="5111750" cy="44480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90610"/>
            <a:ext cx="3008313" cy="35649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24BD34-C161-B34B-9C23-28E29E8B8B34}" type="datetimeFigureOut">
              <a:rPr lang="en-US" smtClean="0"/>
              <a:pPr/>
              <a:t>11/11/10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75165C-CF51-0E46-B404-5B3C5EC4D102}" type="slidenum">
              <a:rPr lang="en-US" smtClean="0"/>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48234"/>
            <a:ext cx="5486400" cy="43069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5681"/>
            <a:ext cx="5486400" cy="31270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78929"/>
            <a:ext cx="5486400" cy="6116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24BD34-C161-B34B-9C23-28E29E8B8B34}" type="datetimeFigureOut">
              <a:rPr lang="en-US" smtClean="0"/>
              <a:pPr/>
              <a:t>11/11/10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75165C-CF51-0E46-B404-5B3C5EC4D102}" type="slidenum">
              <a:rPr lang="en-US" smtClean="0"/>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8712"/>
            <a:ext cx="8229600" cy="868627"/>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16078"/>
            <a:ext cx="8229600" cy="343952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830533"/>
            <a:ext cx="2133600" cy="277478"/>
          </a:xfrm>
          <a:prstGeom prst="rect">
            <a:avLst/>
          </a:prstGeom>
        </p:spPr>
        <p:txBody>
          <a:bodyPr vert="horz" lIns="91440" tIns="45720" rIns="91440" bIns="45720" rtlCol="0" anchor="ctr"/>
          <a:lstStyle>
            <a:lvl1pPr algn="l">
              <a:defRPr sz="1200">
                <a:solidFill>
                  <a:schemeClr val="tx1">
                    <a:tint val="75000"/>
                  </a:schemeClr>
                </a:solidFill>
              </a:defRPr>
            </a:lvl1pPr>
          </a:lstStyle>
          <a:p>
            <a:fld id="{0124BD34-C161-B34B-9C23-28E29E8B8B34}" type="datetimeFigureOut">
              <a:rPr lang="en-US" smtClean="0"/>
              <a:pPr/>
              <a:t>11/11/10</a:t>
            </a:fld>
            <a:endParaRPr lang="en-US"/>
          </a:p>
        </p:txBody>
      </p:sp>
      <p:sp>
        <p:nvSpPr>
          <p:cNvPr id="5" name="Footer Placeholder 4"/>
          <p:cNvSpPr>
            <a:spLocks noGrp="1"/>
          </p:cNvSpPr>
          <p:nvPr>
            <p:ph type="ftr" sz="quarter" idx="3"/>
          </p:nvPr>
        </p:nvSpPr>
        <p:spPr>
          <a:xfrm>
            <a:off x="3124200" y="4830533"/>
            <a:ext cx="2895600" cy="27747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830533"/>
            <a:ext cx="2133600" cy="277478"/>
          </a:xfrm>
          <a:prstGeom prst="rect">
            <a:avLst/>
          </a:prstGeom>
        </p:spPr>
        <p:txBody>
          <a:bodyPr vert="horz" lIns="91440" tIns="45720" rIns="91440" bIns="45720" rtlCol="0" anchor="ctr"/>
          <a:lstStyle>
            <a:lvl1pPr algn="r">
              <a:defRPr sz="1200">
                <a:solidFill>
                  <a:schemeClr val="tx1">
                    <a:tint val="75000"/>
                  </a:schemeClr>
                </a:solidFill>
              </a:defRPr>
            </a:lvl1pPr>
          </a:lstStyle>
          <a:p>
            <a:fld id="{F975165C-CF51-0E46-B404-5B3C5EC4D10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10.png"/><Relationship Id="rId5"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3"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11" name="Straight Connector 10"/>
          <p:cNvCxnSpPr>
            <a:stCxn id="8" idx="3"/>
          </p:cNvCxnSpPr>
          <p:nvPr/>
        </p:nvCxnSpPr>
        <p:spPr>
          <a:xfrm rot="16200000" flipH="1">
            <a:off x="3987520" y="4770577"/>
            <a:ext cx="874126" cy="8246"/>
          </a:xfrm>
          <a:prstGeom prst="line">
            <a:avLst/>
          </a:prstGeom>
          <a:ln w="342900" cap="flat" cmpd="sng" algn="ctr">
            <a:solidFill>
              <a:schemeClr val="bg1">
                <a:lumMod val="6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 name="Regular Pentagon 7"/>
          <p:cNvSpPr/>
          <p:nvPr/>
        </p:nvSpPr>
        <p:spPr>
          <a:xfrm>
            <a:off x="1822615" y="305118"/>
            <a:ext cx="5195689" cy="4032519"/>
          </a:xfrm>
          <a:prstGeom prst="pentagon">
            <a:avLst/>
          </a:prstGeom>
          <a:solidFill>
            <a:srgbClr val="FFFF00"/>
          </a:solidFill>
          <a:ln w="88900" cap="flat" cmpd="sng" algn="ctr">
            <a:solidFill>
              <a:schemeClr val="bg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400" dirty="0">
              <a:solidFill>
                <a:schemeClr val="tx1"/>
              </a:solidFill>
            </a:endParaRPr>
          </a:p>
        </p:txBody>
      </p:sp>
      <p:sp>
        <p:nvSpPr>
          <p:cNvPr id="9" name="TextBox 8"/>
          <p:cNvSpPr txBox="1"/>
          <p:nvPr/>
        </p:nvSpPr>
        <p:spPr>
          <a:xfrm>
            <a:off x="2828764" y="1220493"/>
            <a:ext cx="3175143" cy="2862322"/>
          </a:xfrm>
          <a:prstGeom prst="rect">
            <a:avLst/>
          </a:prstGeom>
          <a:noFill/>
        </p:spPr>
        <p:txBody>
          <a:bodyPr wrap="square" rtlCol="0">
            <a:spAutoFit/>
          </a:bodyPr>
          <a:lstStyle/>
          <a:p>
            <a:pPr algn="ctr"/>
            <a:r>
              <a:rPr lang="en-US" sz="6000" b="1" dirty="0" smtClean="0"/>
              <a:t>HERE’S YOUR SIGN</a:t>
            </a:r>
            <a:endParaRPr lang="en-US" sz="6000" b="1"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874195" y="1390819"/>
            <a:ext cx="7529626" cy="1569660"/>
          </a:xfrm>
          <a:prstGeom prst="rect">
            <a:avLst/>
          </a:prstGeom>
          <a:noFill/>
        </p:spPr>
        <p:txBody>
          <a:bodyPr wrap="square" rtlCol="0">
            <a:spAutoFit/>
          </a:bodyPr>
          <a:lstStyle/>
          <a:p>
            <a:r>
              <a:rPr lang="en-US" sz="2400" dirty="0" smtClean="0">
                <a:solidFill>
                  <a:srgbClr val="FFFF00"/>
                </a:solidFill>
                <a:latin typeface="Eurostile"/>
                <a:cs typeface="Eurostile"/>
              </a:rPr>
              <a:t>“Enter by the narrow gate; for wide is the gate and broad is the way that leads to destruction, and there are many who go in by it. </a:t>
            </a:r>
            <a:r>
              <a:rPr lang="en-US" sz="2400" baseline="30000" dirty="0" smtClean="0">
                <a:solidFill>
                  <a:srgbClr val="FFFF00"/>
                </a:solidFill>
                <a:latin typeface="Eurostile"/>
                <a:cs typeface="Eurostile"/>
              </a:rPr>
              <a:t>14 </a:t>
            </a:r>
            <a:r>
              <a:rPr lang="en-US" sz="2400" dirty="0" smtClean="0">
                <a:solidFill>
                  <a:srgbClr val="FFFF00"/>
                </a:solidFill>
                <a:latin typeface="Eurostile"/>
                <a:cs typeface="Eurostile"/>
              </a:rPr>
              <a:t>Because narrow is the gate and </a:t>
            </a:r>
            <a:r>
              <a:rPr lang="en-US" sz="2400" dirty="0" smtClean="0">
                <a:solidFill>
                  <a:srgbClr val="FF0000"/>
                </a:solidFill>
                <a:latin typeface="Eurostile"/>
                <a:cs typeface="Eurostile"/>
              </a:rPr>
              <a:t>difficult is the way</a:t>
            </a:r>
            <a:r>
              <a:rPr lang="en-US" sz="2400" dirty="0" smtClean="0">
                <a:solidFill>
                  <a:srgbClr val="FFFF00"/>
                </a:solidFill>
                <a:latin typeface="Eurostile"/>
                <a:cs typeface="Eurostile"/>
              </a:rPr>
              <a:t> which leads to life, and there are few who find it.</a:t>
            </a:r>
            <a:endParaRPr lang="en-US" sz="2400" dirty="0">
              <a:solidFill>
                <a:srgbClr val="FFFF00"/>
              </a:solidFill>
              <a:latin typeface="Eurostile"/>
              <a:cs typeface="Eurostile"/>
            </a:endParaRPr>
          </a:p>
        </p:txBody>
      </p:sp>
      <p:sp>
        <p:nvSpPr>
          <p:cNvPr id="4" name="TextBox 3"/>
          <p:cNvSpPr txBox="1"/>
          <p:nvPr/>
        </p:nvSpPr>
        <p:spPr>
          <a:xfrm>
            <a:off x="4255516" y="3389295"/>
            <a:ext cx="4024597" cy="830997"/>
          </a:xfrm>
          <a:prstGeom prst="rect">
            <a:avLst/>
          </a:prstGeom>
          <a:noFill/>
        </p:spPr>
        <p:txBody>
          <a:bodyPr wrap="square" rtlCol="0">
            <a:spAutoFit/>
          </a:bodyPr>
          <a:lstStyle/>
          <a:p>
            <a:pPr algn="r"/>
            <a:r>
              <a:rPr lang="en-US" sz="4800" b="1" dirty="0" smtClean="0">
                <a:solidFill>
                  <a:schemeClr val="tx2">
                    <a:lumMod val="20000"/>
                    <a:lumOff val="80000"/>
                  </a:schemeClr>
                </a:solidFill>
                <a:latin typeface="Learning Curve"/>
                <a:cs typeface="Learning Curve"/>
              </a:rPr>
              <a:t>Matthew 7: 13-14.</a:t>
            </a:r>
            <a:endParaRPr lang="en-US" sz="4800" b="1" dirty="0">
              <a:solidFill>
                <a:schemeClr val="tx2">
                  <a:lumMod val="20000"/>
                  <a:lumOff val="80000"/>
                </a:schemeClr>
              </a:solidFill>
              <a:latin typeface="Learning Curve"/>
              <a:cs typeface="Learning Curve"/>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874195" y="1390819"/>
            <a:ext cx="7529626" cy="1938992"/>
          </a:xfrm>
          <a:prstGeom prst="rect">
            <a:avLst/>
          </a:prstGeom>
          <a:noFill/>
        </p:spPr>
        <p:txBody>
          <a:bodyPr wrap="square" rtlCol="0">
            <a:spAutoFit/>
          </a:bodyPr>
          <a:lstStyle/>
          <a:p>
            <a:r>
              <a:rPr lang="en-US" sz="2400" dirty="0" smtClean="0">
                <a:solidFill>
                  <a:srgbClr val="FFFF00"/>
                </a:solidFill>
                <a:latin typeface="Eurostile"/>
                <a:cs typeface="Eurostile"/>
              </a:rPr>
              <a:t>Then Saul, still breathing threats and murder against the disciples of the Lord, went to the high priest </a:t>
            </a:r>
            <a:r>
              <a:rPr lang="en-US" sz="2400" baseline="30000" dirty="0" smtClean="0">
                <a:solidFill>
                  <a:srgbClr val="FFFF00"/>
                </a:solidFill>
                <a:latin typeface="Eurostile"/>
                <a:cs typeface="Eurostile"/>
              </a:rPr>
              <a:t>2 </a:t>
            </a:r>
            <a:r>
              <a:rPr lang="en-US" sz="2400" dirty="0" smtClean="0">
                <a:solidFill>
                  <a:srgbClr val="FFFF00"/>
                </a:solidFill>
                <a:latin typeface="Eurostile"/>
                <a:cs typeface="Eurostile"/>
              </a:rPr>
              <a:t>and asked letters from him to the synagogues of Damascus, so that if he found any who were of the Way, whether men or women, he might bring them bound to Jerusalem.</a:t>
            </a:r>
            <a:endParaRPr lang="en-US" sz="2400" dirty="0">
              <a:solidFill>
                <a:srgbClr val="FFFF00"/>
              </a:solidFill>
              <a:latin typeface="Eurostile"/>
              <a:cs typeface="Eurostile"/>
            </a:endParaRPr>
          </a:p>
        </p:txBody>
      </p:sp>
      <p:sp>
        <p:nvSpPr>
          <p:cNvPr id="4" name="TextBox 3"/>
          <p:cNvSpPr txBox="1"/>
          <p:nvPr/>
        </p:nvSpPr>
        <p:spPr>
          <a:xfrm>
            <a:off x="4255516" y="3389295"/>
            <a:ext cx="4024597" cy="830997"/>
          </a:xfrm>
          <a:prstGeom prst="rect">
            <a:avLst/>
          </a:prstGeom>
          <a:noFill/>
        </p:spPr>
        <p:txBody>
          <a:bodyPr wrap="square" rtlCol="0">
            <a:spAutoFit/>
          </a:bodyPr>
          <a:lstStyle/>
          <a:p>
            <a:pPr algn="r"/>
            <a:r>
              <a:rPr lang="en-US" sz="4800" b="1" dirty="0" smtClean="0">
                <a:solidFill>
                  <a:schemeClr val="tx2">
                    <a:lumMod val="20000"/>
                    <a:lumOff val="80000"/>
                  </a:schemeClr>
                </a:solidFill>
                <a:latin typeface="Learning Curve"/>
                <a:cs typeface="Learning Curve"/>
              </a:rPr>
              <a:t>Acts 9: 1-2.</a:t>
            </a:r>
            <a:endParaRPr lang="en-US" sz="4800" b="1" dirty="0">
              <a:solidFill>
                <a:schemeClr val="tx2">
                  <a:lumMod val="20000"/>
                  <a:lumOff val="80000"/>
                </a:schemeClr>
              </a:solidFill>
              <a:latin typeface="Learning Curve"/>
              <a:cs typeface="Learning Curve"/>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874195" y="1390819"/>
            <a:ext cx="7529626" cy="1938992"/>
          </a:xfrm>
          <a:prstGeom prst="rect">
            <a:avLst/>
          </a:prstGeom>
          <a:noFill/>
        </p:spPr>
        <p:txBody>
          <a:bodyPr wrap="square" rtlCol="0">
            <a:spAutoFit/>
          </a:bodyPr>
          <a:lstStyle/>
          <a:p>
            <a:r>
              <a:rPr lang="en-US" sz="2400" dirty="0" smtClean="0">
                <a:solidFill>
                  <a:srgbClr val="FFFF00"/>
                </a:solidFill>
                <a:latin typeface="Eurostile"/>
                <a:cs typeface="Eurostile"/>
              </a:rPr>
              <a:t>Then Saul, still breathing threats and murder against the disciples of the Lord, went to the high priest </a:t>
            </a:r>
            <a:r>
              <a:rPr lang="en-US" sz="2400" baseline="30000" dirty="0" smtClean="0">
                <a:solidFill>
                  <a:srgbClr val="FFFF00"/>
                </a:solidFill>
                <a:latin typeface="Eurostile"/>
                <a:cs typeface="Eurostile"/>
              </a:rPr>
              <a:t>2 </a:t>
            </a:r>
            <a:r>
              <a:rPr lang="en-US" sz="2400" dirty="0" smtClean="0">
                <a:solidFill>
                  <a:srgbClr val="FFFF00"/>
                </a:solidFill>
                <a:latin typeface="Eurostile"/>
                <a:cs typeface="Eurostile"/>
              </a:rPr>
              <a:t>and asked letters from him to the synagogues of Damascus, so that if he found any who were of </a:t>
            </a:r>
            <a:r>
              <a:rPr lang="en-US" sz="2400" dirty="0" smtClean="0">
                <a:solidFill>
                  <a:srgbClr val="FF0000"/>
                </a:solidFill>
                <a:latin typeface="Eurostile"/>
                <a:cs typeface="Eurostile"/>
              </a:rPr>
              <a:t>the Way</a:t>
            </a:r>
            <a:r>
              <a:rPr lang="en-US" sz="2400" dirty="0" smtClean="0">
                <a:solidFill>
                  <a:srgbClr val="FFFF00"/>
                </a:solidFill>
                <a:latin typeface="Eurostile"/>
                <a:cs typeface="Eurostile"/>
              </a:rPr>
              <a:t>, whether men or women, he might bring them bound to Jerusalem.</a:t>
            </a:r>
            <a:endParaRPr lang="en-US" sz="2400" dirty="0">
              <a:solidFill>
                <a:srgbClr val="FFFF00"/>
              </a:solidFill>
              <a:latin typeface="Eurostile"/>
              <a:cs typeface="Eurostile"/>
            </a:endParaRPr>
          </a:p>
        </p:txBody>
      </p:sp>
      <p:sp>
        <p:nvSpPr>
          <p:cNvPr id="4" name="TextBox 3"/>
          <p:cNvSpPr txBox="1"/>
          <p:nvPr/>
        </p:nvSpPr>
        <p:spPr>
          <a:xfrm>
            <a:off x="4255516" y="3389295"/>
            <a:ext cx="4024597" cy="830997"/>
          </a:xfrm>
          <a:prstGeom prst="rect">
            <a:avLst/>
          </a:prstGeom>
          <a:noFill/>
        </p:spPr>
        <p:txBody>
          <a:bodyPr wrap="square" rtlCol="0">
            <a:spAutoFit/>
          </a:bodyPr>
          <a:lstStyle/>
          <a:p>
            <a:pPr algn="r"/>
            <a:r>
              <a:rPr lang="en-US" sz="4800" b="1" dirty="0" smtClean="0">
                <a:solidFill>
                  <a:schemeClr val="tx2">
                    <a:lumMod val="20000"/>
                    <a:lumOff val="80000"/>
                  </a:schemeClr>
                </a:solidFill>
                <a:latin typeface="Learning Curve"/>
                <a:cs typeface="Learning Curve"/>
              </a:rPr>
              <a:t>Acts 9: 1-2.</a:t>
            </a:r>
            <a:endParaRPr lang="en-US" sz="4800" b="1" dirty="0">
              <a:solidFill>
                <a:schemeClr val="tx2">
                  <a:lumMod val="20000"/>
                  <a:lumOff val="80000"/>
                </a:schemeClr>
              </a:solidFill>
              <a:latin typeface="Learning Curve"/>
              <a:cs typeface="Learning Curve"/>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585546" y="1286448"/>
            <a:ext cx="7892499" cy="923330"/>
          </a:xfrm>
          <a:prstGeom prst="rect">
            <a:avLst/>
          </a:prstGeom>
          <a:noFill/>
        </p:spPr>
        <p:txBody>
          <a:bodyPr wrap="square" rtlCol="0">
            <a:spAutoFit/>
          </a:bodyPr>
          <a:lstStyle/>
          <a:p>
            <a:pPr algn="ctr"/>
            <a:r>
              <a:rPr lang="en-US" sz="5400" dirty="0" smtClean="0">
                <a:solidFill>
                  <a:schemeClr val="bg1"/>
                </a:solidFill>
              </a:rPr>
              <a:t>SIGNS WE MIGHT SEE IN</a:t>
            </a:r>
          </a:p>
        </p:txBody>
      </p:sp>
      <p:sp>
        <p:nvSpPr>
          <p:cNvPr id="4" name="TextBox 3"/>
          <p:cNvSpPr txBox="1"/>
          <p:nvPr/>
        </p:nvSpPr>
        <p:spPr>
          <a:xfrm>
            <a:off x="313390" y="2465708"/>
            <a:ext cx="8544021" cy="2215991"/>
          </a:xfrm>
          <a:prstGeom prst="rect">
            <a:avLst/>
          </a:prstGeom>
          <a:noFill/>
        </p:spPr>
        <p:txBody>
          <a:bodyPr wrap="square" rtlCol="0">
            <a:spAutoFit/>
          </a:bodyPr>
          <a:lstStyle/>
          <a:p>
            <a:pPr algn="ctr"/>
            <a:r>
              <a:rPr lang="en-US" sz="13800" dirty="0" smtClean="0">
                <a:solidFill>
                  <a:srgbClr val="FFFF00"/>
                </a:solidFill>
              </a:rPr>
              <a:t>“THE WAY”</a:t>
            </a:r>
            <a:endParaRPr lang="en-US" sz="13800" dirty="0">
              <a:solidFill>
                <a:srgbClr val="FFFF00"/>
              </a:solidFill>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One Way Sign.png"/>
          <p:cNvPicPr>
            <a:picLocks noChangeAspect="1"/>
          </p:cNvPicPr>
          <p:nvPr/>
        </p:nvPicPr>
        <p:blipFill>
          <a:blip r:embed="rId2"/>
          <a:stretch>
            <a:fillRect/>
          </a:stretch>
        </p:blipFill>
        <p:spPr>
          <a:xfrm>
            <a:off x="584914" y="1091151"/>
            <a:ext cx="2432103" cy="3029461"/>
          </a:xfrm>
          <a:prstGeom prst="rect">
            <a:avLst/>
          </a:prstGeom>
        </p:spPr>
      </p:pic>
      <p:sp>
        <p:nvSpPr>
          <p:cNvPr id="3" name="TextBox 2"/>
          <p:cNvSpPr txBox="1"/>
          <p:nvPr/>
        </p:nvSpPr>
        <p:spPr>
          <a:xfrm>
            <a:off x="3669970" y="2008458"/>
            <a:ext cx="4964770" cy="1200328"/>
          </a:xfrm>
          <a:prstGeom prst="rect">
            <a:avLst/>
          </a:prstGeom>
          <a:noFill/>
        </p:spPr>
        <p:txBody>
          <a:bodyPr wrap="square" rtlCol="0">
            <a:spAutoFit/>
          </a:bodyPr>
          <a:lstStyle/>
          <a:p>
            <a:r>
              <a:rPr lang="en-US" sz="2400" dirty="0" smtClean="0">
                <a:solidFill>
                  <a:srgbClr val="FFFF00"/>
                </a:solidFill>
                <a:latin typeface="Eurostile"/>
                <a:cs typeface="Eurostile"/>
              </a:rPr>
              <a:t>Jesus said to him, “I am the way, the truth, and the life. No one comes to the Father except through Me.</a:t>
            </a:r>
            <a:endParaRPr lang="en-US" sz="2400" dirty="0">
              <a:solidFill>
                <a:srgbClr val="FFFF00"/>
              </a:solidFill>
              <a:latin typeface="Eurostile"/>
              <a:cs typeface="Eurostile"/>
            </a:endParaRPr>
          </a:p>
        </p:txBody>
      </p:sp>
      <p:sp>
        <p:nvSpPr>
          <p:cNvPr id="4" name="TextBox 3"/>
          <p:cNvSpPr txBox="1"/>
          <p:nvPr/>
        </p:nvSpPr>
        <p:spPr>
          <a:xfrm>
            <a:off x="4775084" y="3389295"/>
            <a:ext cx="4024597" cy="830997"/>
          </a:xfrm>
          <a:prstGeom prst="rect">
            <a:avLst/>
          </a:prstGeom>
          <a:noFill/>
        </p:spPr>
        <p:txBody>
          <a:bodyPr wrap="square" rtlCol="0">
            <a:spAutoFit/>
          </a:bodyPr>
          <a:lstStyle/>
          <a:p>
            <a:pPr algn="r"/>
            <a:r>
              <a:rPr lang="en-US" sz="4800" b="1" dirty="0" smtClean="0">
                <a:solidFill>
                  <a:schemeClr val="tx2">
                    <a:lumMod val="20000"/>
                    <a:lumOff val="80000"/>
                  </a:schemeClr>
                </a:solidFill>
                <a:latin typeface="Learning Curve"/>
                <a:cs typeface="Learning Curve"/>
              </a:rPr>
              <a:t>John 14: 6.</a:t>
            </a:r>
            <a:endParaRPr lang="en-US" sz="4800" b="1" dirty="0">
              <a:solidFill>
                <a:schemeClr val="tx2">
                  <a:lumMod val="20000"/>
                  <a:lumOff val="80000"/>
                </a:schemeClr>
              </a:solidFill>
              <a:latin typeface="Learning Curve"/>
              <a:cs typeface="Learning Curve"/>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One Way Sign.png"/>
          <p:cNvPicPr>
            <a:picLocks noChangeAspect="1"/>
          </p:cNvPicPr>
          <p:nvPr/>
        </p:nvPicPr>
        <p:blipFill>
          <a:blip r:embed="rId2"/>
          <a:stretch>
            <a:fillRect/>
          </a:stretch>
        </p:blipFill>
        <p:spPr>
          <a:xfrm>
            <a:off x="584914" y="1091151"/>
            <a:ext cx="2432103" cy="3029461"/>
          </a:xfrm>
          <a:prstGeom prst="rect">
            <a:avLst/>
          </a:prstGeom>
        </p:spPr>
      </p:pic>
      <p:sp>
        <p:nvSpPr>
          <p:cNvPr id="3" name="TextBox 2"/>
          <p:cNvSpPr txBox="1"/>
          <p:nvPr/>
        </p:nvSpPr>
        <p:spPr>
          <a:xfrm>
            <a:off x="3669970" y="249974"/>
            <a:ext cx="4964770" cy="3970318"/>
          </a:xfrm>
          <a:prstGeom prst="rect">
            <a:avLst/>
          </a:prstGeom>
          <a:noFill/>
        </p:spPr>
        <p:txBody>
          <a:bodyPr wrap="square" rtlCol="0">
            <a:spAutoFit/>
          </a:bodyPr>
          <a:lstStyle/>
          <a:p>
            <a:r>
              <a:rPr lang="en-US" dirty="0">
                <a:solidFill>
                  <a:srgbClr val="FFFF00"/>
                </a:solidFill>
                <a:latin typeface="Eurostile"/>
                <a:cs typeface="Eurostile"/>
              </a:rPr>
              <a:t>Then Peter, filled with the Holy Spirit, said to them, “Rulers of the people and elders of Israel: </a:t>
            </a:r>
            <a:r>
              <a:rPr lang="en-US" baseline="30000" dirty="0">
                <a:solidFill>
                  <a:srgbClr val="FFFF00"/>
                </a:solidFill>
                <a:latin typeface="Eurostile"/>
                <a:cs typeface="Eurostile"/>
              </a:rPr>
              <a:t>9 </a:t>
            </a:r>
            <a:r>
              <a:rPr lang="en-US" dirty="0">
                <a:solidFill>
                  <a:srgbClr val="FFFF00"/>
                </a:solidFill>
                <a:latin typeface="Eurostile"/>
                <a:cs typeface="Eurostile"/>
              </a:rPr>
              <a:t>If we this day are judged for a good deed done to a helpless man, by what means he has been made well, </a:t>
            </a:r>
            <a:r>
              <a:rPr lang="en-US" baseline="30000" dirty="0">
                <a:solidFill>
                  <a:srgbClr val="FFFF00"/>
                </a:solidFill>
                <a:latin typeface="Eurostile"/>
                <a:cs typeface="Eurostile"/>
              </a:rPr>
              <a:t>10 </a:t>
            </a:r>
            <a:r>
              <a:rPr lang="en-US" dirty="0">
                <a:solidFill>
                  <a:srgbClr val="FFFF00"/>
                </a:solidFill>
                <a:latin typeface="Eurostile"/>
                <a:cs typeface="Eurostile"/>
              </a:rPr>
              <a:t>let it be known to you all, and to all the people of Israel, that by the name of Jesus Christ of Nazareth, whom you crucified, whom God raised from the dead, by Him this man stands here before you whole. </a:t>
            </a:r>
            <a:r>
              <a:rPr lang="en-US" baseline="30000" dirty="0">
                <a:solidFill>
                  <a:srgbClr val="FFFF00"/>
                </a:solidFill>
                <a:latin typeface="Eurostile"/>
                <a:cs typeface="Eurostile"/>
              </a:rPr>
              <a:t>11 </a:t>
            </a:r>
            <a:r>
              <a:rPr lang="en-US" dirty="0">
                <a:solidFill>
                  <a:srgbClr val="FFFF00"/>
                </a:solidFill>
                <a:latin typeface="Eurostile"/>
                <a:cs typeface="Eurostile"/>
              </a:rPr>
              <a:t>This is the ‘stone which was rejected by you builders, which has become the chief cornerstone.’ </a:t>
            </a:r>
            <a:r>
              <a:rPr lang="en-US" baseline="30000" dirty="0">
                <a:solidFill>
                  <a:srgbClr val="FFFF00"/>
                </a:solidFill>
                <a:latin typeface="Eurostile"/>
                <a:cs typeface="Eurostile"/>
              </a:rPr>
              <a:t>12 </a:t>
            </a:r>
            <a:r>
              <a:rPr lang="en-US" dirty="0">
                <a:solidFill>
                  <a:srgbClr val="FFFF00"/>
                </a:solidFill>
                <a:latin typeface="Eurostile"/>
                <a:cs typeface="Eurostile"/>
              </a:rPr>
              <a:t>Nor is there salvation in any other, for there is no other name under heaven given among men by which we must be saved.”</a:t>
            </a:r>
          </a:p>
        </p:txBody>
      </p:sp>
      <p:sp>
        <p:nvSpPr>
          <p:cNvPr id="4" name="TextBox 3"/>
          <p:cNvSpPr txBox="1"/>
          <p:nvPr/>
        </p:nvSpPr>
        <p:spPr>
          <a:xfrm>
            <a:off x="4775084" y="4146078"/>
            <a:ext cx="4024597" cy="830997"/>
          </a:xfrm>
          <a:prstGeom prst="rect">
            <a:avLst/>
          </a:prstGeom>
          <a:noFill/>
        </p:spPr>
        <p:txBody>
          <a:bodyPr wrap="square" rtlCol="0">
            <a:spAutoFit/>
          </a:bodyPr>
          <a:lstStyle/>
          <a:p>
            <a:pPr algn="r"/>
            <a:r>
              <a:rPr lang="en-US" sz="4800" b="1" dirty="0" smtClean="0">
                <a:solidFill>
                  <a:schemeClr val="tx2">
                    <a:lumMod val="20000"/>
                    <a:lumOff val="80000"/>
                  </a:schemeClr>
                </a:solidFill>
                <a:latin typeface="Learning Curve"/>
                <a:cs typeface="Learning Curve"/>
              </a:rPr>
              <a:t>Acts 4: 8-12.</a:t>
            </a:r>
            <a:endParaRPr lang="en-US" sz="4800" b="1" dirty="0">
              <a:solidFill>
                <a:schemeClr val="tx2">
                  <a:lumMod val="20000"/>
                  <a:lumOff val="80000"/>
                </a:schemeClr>
              </a:solidFill>
              <a:latin typeface="Learning Curve"/>
              <a:cs typeface="Learning Curve"/>
            </a:endParaRP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One Way Sign.png"/>
          <p:cNvPicPr>
            <a:picLocks noChangeAspect="1"/>
          </p:cNvPicPr>
          <p:nvPr/>
        </p:nvPicPr>
        <p:blipFill>
          <a:blip r:embed="rId2"/>
          <a:stretch>
            <a:fillRect/>
          </a:stretch>
        </p:blipFill>
        <p:spPr>
          <a:xfrm>
            <a:off x="584914" y="1091151"/>
            <a:ext cx="2432103" cy="3029461"/>
          </a:xfrm>
          <a:prstGeom prst="rect">
            <a:avLst/>
          </a:prstGeom>
        </p:spPr>
      </p:pic>
      <p:sp>
        <p:nvSpPr>
          <p:cNvPr id="3" name="TextBox 2"/>
          <p:cNvSpPr txBox="1"/>
          <p:nvPr/>
        </p:nvSpPr>
        <p:spPr>
          <a:xfrm>
            <a:off x="3669970" y="1854364"/>
            <a:ext cx="4964770" cy="1569660"/>
          </a:xfrm>
          <a:prstGeom prst="rect">
            <a:avLst/>
          </a:prstGeom>
          <a:noFill/>
        </p:spPr>
        <p:txBody>
          <a:bodyPr wrap="square" rtlCol="0">
            <a:spAutoFit/>
          </a:bodyPr>
          <a:lstStyle/>
          <a:p>
            <a:r>
              <a:rPr lang="en-US" sz="2400" dirty="0" smtClean="0">
                <a:solidFill>
                  <a:srgbClr val="FFFF00"/>
                </a:solidFill>
                <a:latin typeface="Eurostile"/>
                <a:cs typeface="Eurostile"/>
              </a:rPr>
              <a:t>Then Jesus spoke to them again, saying, “I am the light of the world. He who follows Me shall not walk in darkness, but have the light of life.”</a:t>
            </a:r>
            <a:endParaRPr lang="en-US" sz="2400" dirty="0">
              <a:solidFill>
                <a:srgbClr val="FFFF00"/>
              </a:solidFill>
              <a:latin typeface="Eurostile"/>
              <a:cs typeface="Eurostile"/>
            </a:endParaRPr>
          </a:p>
        </p:txBody>
      </p:sp>
      <p:sp>
        <p:nvSpPr>
          <p:cNvPr id="4" name="TextBox 3"/>
          <p:cNvSpPr txBox="1"/>
          <p:nvPr/>
        </p:nvSpPr>
        <p:spPr>
          <a:xfrm>
            <a:off x="4775084" y="3793349"/>
            <a:ext cx="4024597" cy="830997"/>
          </a:xfrm>
          <a:prstGeom prst="rect">
            <a:avLst/>
          </a:prstGeom>
          <a:noFill/>
        </p:spPr>
        <p:txBody>
          <a:bodyPr wrap="square" rtlCol="0">
            <a:spAutoFit/>
          </a:bodyPr>
          <a:lstStyle/>
          <a:p>
            <a:pPr algn="r"/>
            <a:r>
              <a:rPr lang="en-US" sz="4800" b="1" dirty="0" smtClean="0">
                <a:solidFill>
                  <a:schemeClr val="tx2">
                    <a:lumMod val="20000"/>
                    <a:lumOff val="80000"/>
                  </a:schemeClr>
                </a:solidFill>
                <a:latin typeface="Learning Curve"/>
                <a:cs typeface="Learning Curve"/>
              </a:rPr>
              <a:t>John 8: 12.</a:t>
            </a:r>
            <a:endParaRPr lang="en-US" sz="4800" b="1" dirty="0">
              <a:solidFill>
                <a:schemeClr val="tx2">
                  <a:lumMod val="20000"/>
                  <a:lumOff val="80000"/>
                </a:schemeClr>
              </a:solidFill>
              <a:latin typeface="Learning Curve"/>
              <a:cs typeface="Learning Curve"/>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One Way Sign.png"/>
          <p:cNvPicPr>
            <a:picLocks noChangeAspect="1"/>
          </p:cNvPicPr>
          <p:nvPr/>
        </p:nvPicPr>
        <p:blipFill>
          <a:blip r:embed="rId2"/>
          <a:stretch>
            <a:fillRect/>
          </a:stretch>
        </p:blipFill>
        <p:spPr>
          <a:xfrm>
            <a:off x="584914" y="1091151"/>
            <a:ext cx="2432103" cy="3029461"/>
          </a:xfrm>
          <a:prstGeom prst="rect">
            <a:avLst/>
          </a:prstGeom>
        </p:spPr>
      </p:pic>
      <p:sp>
        <p:nvSpPr>
          <p:cNvPr id="3" name="TextBox 2"/>
          <p:cNvSpPr txBox="1"/>
          <p:nvPr/>
        </p:nvSpPr>
        <p:spPr>
          <a:xfrm>
            <a:off x="3669970" y="988534"/>
            <a:ext cx="4964770" cy="3046988"/>
          </a:xfrm>
          <a:prstGeom prst="rect">
            <a:avLst/>
          </a:prstGeom>
          <a:noFill/>
        </p:spPr>
        <p:txBody>
          <a:bodyPr wrap="square" rtlCol="0">
            <a:spAutoFit/>
          </a:bodyPr>
          <a:lstStyle/>
          <a:p>
            <a:r>
              <a:rPr lang="en-US" sz="2400" dirty="0" smtClean="0">
                <a:solidFill>
                  <a:srgbClr val="FFFF00"/>
                </a:solidFill>
                <a:latin typeface="Eurostile"/>
                <a:cs typeface="Eurostile"/>
              </a:rPr>
              <a:t>Jesus answered and said to her, “Whoever drinks of this water will thirst again, </a:t>
            </a:r>
            <a:r>
              <a:rPr lang="en-US" sz="2400" baseline="30000" dirty="0" smtClean="0">
                <a:solidFill>
                  <a:srgbClr val="FFFF00"/>
                </a:solidFill>
                <a:latin typeface="Eurostile"/>
                <a:cs typeface="Eurostile"/>
              </a:rPr>
              <a:t>14 </a:t>
            </a:r>
            <a:r>
              <a:rPr lang="en-US" sz="2400" dirty="0" smtClean="0">
                <a:solidFill>
                  <a:srgbClr val="FFFF00"/>
                </a:solidFill>
                <a:latin typeface="Eurostile"/>
                <a:cs typeface="Eurostile"/>
              </a:rPr>
              <a:t>but whoever drinks of the water that I shall give him will never thirst. But the water that I shall give him will become in him a fountain of water springing up into everlasting life.”</a:t>
            </a:r>
            <a:endParaRPr lang="en-US" sz="2400" dirty="0">
              <a:solidFill>
                <a:srgbClr val="FFFF00"/>
              </a:solidFill>
              <a:latin typeface="Eurostile"/>
              <a:cs typeface="Eurostile"/>
            </a:endParaRPr>
          </a:p>
        </p:txBody>
      </p:sp>
      <p:sp>
        <p:nvSpPr>
          <p:cNvPr id="4" name="TextBox 3"/>
          <p:cNvSpPr txBox="1"/>
          <p:nvPr/>
        </p:nvSpPr>
        <p:spPr>
          <a:xfrm>
            <a:off x="4775084" y="3793349"/>
            <a:ext cx="4024597" cy="830997"/>
          </a:xfrm>
          <a:prstGeom prst="rect">
            <a:avLst/>
          </a:prstGeom>
          <a:noFill/>
        </p:spPr>
        <p:txBody>
          <a:bodyPr wrap="square" rtlCol="0">
            <a:spAutoFit/>
          </a:bodyPr>
          <a:lstStyle/>
          <a:p>
            <a:pPr algn="r"/>
            <a:r>
              <a:rPr lang="en-US" sz="4800" b="1" dirty="0" smtClean="0">
                <a:solidFill>
                  <a:schemeClr val="tx2">
                    <a:lumMod val="20000"/>
                    <a:lumOff val="80000"/>
                  </a:schemeClr>
                </a:solidFill>
                <a:latin typeface="Learning Curve"/>
                <a:cs typeface="Learning Curve"/>
              </a:rPr>
              <a:t>John 4: 13-14.</a:t>
            </a:r>
            <a:endParaRPr lang="en-US" sz="4800" b="1" dirty="0">
              <a:solidFill>
                <a:schemeClr val="tx2">
                  <a:lumMod val="20000"/>
                  <a:lumOff val="80000"/>
                </a:schemeClr>
              </a:solidFill>
              <a:latin typeface="Learning Curve"/>
              <a:cs typeface="Learning Curve"/>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One Way Sign.png"/>
          <p:cNvPicPr>
            <a:picLocks noChangeAspect="1"/>
          </p:cNvPicPr>
          <p:nvPr/>
        </p:nvPicPr>
        <p:blipFill>
          <a:blip r:embed="rId2"/>
          <a:stretch>
            <a:fillRect/>
          </a:stretch>
        </p:blipFill>
        <p:spPr>
          <a:xfrm>
            <a:off x="584914" y="1091151"/>
            <a:ext cx="2432103" cy="3029461"/>
          </a:xfrm>
          <a:prstGeom prst="rect">
            <a:avLst/>
          </a:prstGeom>
        </p:spPr>
      </p:pic>
      <p:sp>
        <p:nvSpPr>
          <p:cNvPr id="3" name="TextBox 2"/>
          <p:cNvSpPr txBox="1"/>
          <p:nvPr/>
        </p:nvSpPr>
        <p:spPr>
          <a:xfrm>
            <a:off x="3669970" y="1153454"/>
            <a:ext cx="4964770" cy="2246769"/>
          </a:xfrm>
          <a:prstGeom prst="rect">
            <a:avLst/>
          </a:prstGeom>
          <a:noFill/>
        </p:spPr>
        <p:txBody>
          <a:bodyPr wrap="square" rtlCol="0">
            <a:spAutoFit/>
          </a:bodyPr>
          <a:lstStyle/>
          <a:p>
            <a:r>
              <a:rPr lang="en-US" sz="2000" dirty="0" smtClean="0">
                <a:solidFill>
                  <a:srgbClr val="FFFF00"/>
                </a:solidFill>
                <a:latin typeface="Eurostile"/>
                <a:cs typeface="Eurostile"/>
              </a:rPr>
              <a:t>Jesus said to her, “I am the resurrection and the life. He who believes in Me, though he may die, he shall live. </a:t>
            </a:r>
            <a:r>
              <a:rPr lang="en-US" sz="2000" baseline="30000" dirty="0" smtClean="0">
                <a:solidFill>
                  <a:srgbClr val="FFFF00"/>
                </a:solidFill>
                <a:latin typeface="Eurostile"/>
                <a:cs typeface="Eurostile"/>
              </a:rPr>
              <a:t>26 </a:t>
            </a:r>
            <a:r>
              <a:rPr lang="en-US" sz="2000" dirty="0" smtClean="0">
                <a:solidFill>
                  <a:srgbClr val="FFFF00"/>
                </a:solidFill>
                <a:latin typeface="Eurostile"/>
                <a:cs typeface="Eurostile"/>
              </a:rPr>
              <a:t>And whoever lives and believes in Me shall never die. Do you believe this?” </a:t>
            </a:r>
            <a:r>
              <a:rPr lang="en-US" sz="2000" baseline="30000" dirty="0" smtClean="0">
                <a:solidFill>
                  <a:srgbClr val="FFFF00"/>
                </a:solidFill>
                <a:latin typeface="Eurostile"/>
                <a:cs typeface="Eurostile"/>
              </a:rPr>
              <a:t>27 </a:t>
            </a:r>
            <a:r>
              <a:rPr lang="en-US" sz="2000" dirty="0" smtClean="0">
                <a:solidFill>
                  <a:srgbClr val="FFFF00"/>
                </a:solidFill>
                <a:latin typeface="Eurostile"/>
                <a:cs typeface="Eurostile"/>
              </a:rPr>
              <a:t>She said to Him, “Yes, Lord, I believe that You are the Christ, the Son of God, who is to come into the world.”</a:t>
            </a:r>
            <a:endParaRPr lang="en-US" sz="2000" dirty="0">
              <a:solidFill>
                <a:srgbClr val="FFFF00"/>
              </a:solidFill>
              <a:latin typeface="Eurostile"/>
              <a:cs typeface="Eurostile"/>
            </a:endParaRPr>
          </a:p>
        </p:txBody>
      </p:sp>
      <p:sp>
        <p:nvSpPr>
          <p:cNvPr id="4" name="TextBox 3"/>
          <p:cNvSpPr txBox="1"/>
          <p:nvPr/>
        </p:nvSpPr>
        <p:spPr>
          <a:xfrm>
            <a:off x="4775084" y="3793349"/>
            <a:ext cx="4024597" cy="830997"/>
          </a:xfrm>
          <a:prstGeom prst="rect">
            <a:avLst/>
          </a:prstGeom>
          <a:noFill/>
        </p:spPr>
        <p:txBody>
          <a:bodyPr wrap="square" rtlCol="0">
            <a:spAutoFit/>
          </a:bodyPr>
          <a:lstStyle/>
          <a:p>
            <a:pPr algn="r"/>
            <a:r>
              <a:rPr lang="en-US" sz="4800" b="1" dirty="0" smtClean="0">
                <a:solidFill>
                  <a:schemeClr val="tx2">
                    <a:lumMod val="20000"/>
                    <a:lumOff val="80000"/>
                  </a:schemeClr>
                </a:solidFill>
                <a:latin typeface="Learning Curve"/>
                <a:cs typeface="Learning Curve"/>
              </a:rPr>
              <a:t>John 11: 25-27.</a:t>
            </a:r>
            <a:endParaRPr lang="en-US" sz="4800" b="1" dirty="0">
              <a:solidFill>
                <a:schemeClr val="tx2">
                  <a:lumMod val="20000"/>
                  <a:lumOff val="80000"/>
                </a:schemeClr>
              </a:solidFill>
              <a:latin typeface="Learning Curve"/>
              <a:cs typeface="Learning Curve"/>
            </a:endParaRP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One Way Sign.png"/>
          <p:cNvPicPr>
            <a:picLocks noChangeAspect="1"/>
          </p:cNvPicPr>
          <p:nvPr/>
        </p:nvPicPr>
        <p:blipFill>
          <a:blip r:embed="rId2"/>
          <a:stretch>
            <a:fillRect/>
          </a:stretch>
        </p:blipFill>
        <p:spPr>
          <a:xfrm>
            <a:off x="584914" y="1091151"/>
            <a:ext cx="2432103" cy="3029461"/>
          </a:xfrm>
          <a:prstGeom prst="rect">
            <a:avLst/>
          </a:prstGeom>
        </p:spPr>
      </p:pic>
      <p:sp>
        <p:nvSpPr>
          <p:cNvPr id="3" name="TextBox 2"/>
          <p:cNvSpPr txBox="1"/>
          <p:nvPr/>
        </p:nvSpPr>
        <p:spPr>
          <a:xfrm>
            <a:off x="3669970" y="1574000"/>
            <a:ext cx="4964770" cy="1938992"/>
          </a:xfrm>
          <a:prstGeom prst="rect">
            <a:avLst/>
          </a:prstGeom>
          <a:noFill/>
        </p:spPr>
        <p:txBody>
          <a:bodyPr wrap="square" rtlCol="0">
            <a:spAutoFit/>
          </a:bodyPr>
          <a:lstStyle/>
          <a:p>
            <a:r>
              <a:rPr lang="en-US" sz="2400" dirty="0" smtClean="0">
                <a:solidFill>
                  <a:srgbClr val="FFFF00"/>
                </a:solidFill>
                <a:latin typeface="Eurostile"/>
                <a:cs typeface="Eurostile"/>
              </a:rPr>
              <a:t>For I am not ashamed of the gospel of Christ, for it is the power of God to salvation for everyone who believes, for the Jew first and also for the Greek.</a:t>
            </a:r>
            <a:endParaRPr lang="en-US" sz="2400" dirty="0">
              <a:solidFill>
                <a:srgbClr val="FFFF00"/>
              </a:solidFill>
              <a:latin typeface="Eurostile"/>
              <a:cs typeface="Eurostile"/>
            </a:endParaRPr>
          </a:p>
        </p:txBody>
      </p:sp>
      <p:sp>
        <p:nvSpPr>
          <p:cNvPr id="4" name="TextBox 3"/>
          <p:cNvSpPr txBox="1"/>
          <p:nvPr/>
        </p:nvSpPr>
        <p:spPr>
          <a:xfrm>
            <a:off x="4775084" y="3793349"/>
            <a:ext cx="4024597" cy="830997"/>
          </a:xfrm>
          <a:prstGeom prst="rect">
            <a:avLst/>
          </a:prstGeom>
          <a:noFill/>
        </p:spPr>
        <p:txBody>
          <a:bodyPr wrap="square" rtlCol="0">
            <a:spAutoFit/>
          </a:bodyPr>
          <a:lstStyle/>
          <a:p>
            <a:pPr algn="r"/>
            <a:r>
              <a:rPr lang="en-US" sz="4800" b="1" dirty="0" smtClean="0">
                <a:solidFill>
                  <a:schemeClr val="tx2">
                    <a:lumMod val="20000"/>
                    <a:lumOff val="80000"/>
                  </a:schemeClr>
                </a:solidFill>
                <a:latin typeface="Learning Curve"/>
                <a:cs typeface="Learning Curve"/>
              </a:rPr>
              <a:t>Romans 1: 16.</a:t>
            </a:r>
            <a:endParaRPr lang="en-US" sz="4800" b="1" dirty="0">
              <a:solidFill>
                <a:schemeClr val="tx2">
                  <a:lumMod val="20000"/>
                  <a:lumOff val="80000"/>
                </a:schemeClr>
              </a:solidFill>
              <a:latin typeface="Learning Curve"/>
              <a:cs typeface="Learning Curve"/>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957890" y="239398"/>
            <a:ext cx="5200614" cy="3900461"/>
          </a:xfrm>
          <a:prstGeom prst="rect">
            <a:avLst/>
          </a:prstGeom>
        </p:spPr>
      </p:pic>
      <p:sp>
        <p:nvSpPr>
          <p:cNvPr id="7" name="TextBox 6"/>
          <p:cNvSpPr txBox="1"/>
          <p:nvPr/>
        </p:nvSpPr>
        <p:spPr>
          <a:xfrm>
            <a:off x="692756" y="4502568"/>
            <a:ext cx="7793533" cy="523220"/>
          </a:xfrm>
          <a:prstGeom prst="rect">
            <a:avLst/>
          </a:prstGeom>
          <a:noFill/>
        </p:spPr>
        <p:txBody>
          <a:bodyPr wrap="square" rtlCol="0">
            <a:spAutoFit/>
          </a:bodyPr>
          <a:lstStyle/>
          <a:p>
            <a:pPr algn="ctr"/>
            <a:r>
              <a:rPr lang="en-US" sz="2800" b="1" dirty="0" smtClean="0">
                <a:solidFill>
                  <a:srgbClr val="FFFF00"/>
                </a:solidFill>
                <a:latin typeface="SF Arch Rival"/>
                <a:cs typeface="SF Arch Rival"/>
              </a:rPr>
              <a:t>Some signs are ridiculous!</a:t>
            </a:r>
            <a:endParaRPr lang="en-US" sz="2800" b="1" dirty="0">
              <a:solidFill>
                <a:srgbClr val="FFFF00"/>
              </a:solidFill>
              <a:latin typeface="SF Arch Rival"/>
              <a:cs typeface="SF Arch Riva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Yield sign.png"/>
          <p:cNvPicPr>
            <a:picLocks noChangeAspect="1"/>
          </p:cNvPicPr>
          <p:nvPr/>
        </p:nvPicPr>
        <p:blipFill>
          <a:blip r:embed="rId2"/>
          <a:stretch>
            <a:fillRect/>
          </a:stretch>
        </p:blipFill>
        <p:spPr>
          <a:xfrm>
            <a:off x="140143" y="1202930"/>
            <a:ext cx="3433369" cy="3033717"/>
          </a:xfrm>
          <a:prstGeom prst="rect">
            <a:avLst/>
          </a:prstGeom>
        </p:spPr>
      </p:pic>
      <p:sp>
        <p:nvSpPr>
          <p:cNvPr id="6" name="TextBox 5"/>
          <p:cNvSpPr txBox="1"/>
          <p:nvPr/>
        </p:nvSpPr>
        <p:spPr>
          <a:xfrm>
            <a:off x="3999854" y="1112224"/>
            <a:ext cx="4700861" cy="2677656"/>
          </a:xfrm>
          <a:prstGeom prst="rect">
            <a:avLst/>
          </a:prstGeom>
          <a:noFill/>
        </p:spPr>
        <p:txBody>
          <a:bodyPr wrap="square" rtlCol="0">
            <a:spAutoFit/>
          </a:bodyPr>
          <a:lstStyle/>
          <a:p>
            <a:r>
              <a:rPr lang="en-US" sz="2400" dirty="0" smtClean="0">
                <a:solidFill>
                  <a:srgbClr val="FFFF00"/>
                </a:solidFill>
                <a:latin typeface="Eurostile"/>
                <a:cs typeface="Eurostile"/>
              </a:rPr>
              <a:t>See then that you walk circumspectly, not as fools but as wise, </a:t>
            </a:r>
            <a:r>
              <a:rPr lang="en-US" sz="2400" baseline="30000" dirty="0" smtClean="0">
                <a:solidFill>
                  <a:srgbClr val="FFFF00"/>
                </a:solidFill>
                <a:latin typeface="Eurostile"/>
                <a:cs typeface="Eurostile"/>
              </a:rPr>
              <a:t>16 </a:t>
            </a:r>
            <a:r>
              <a:rPr lang="en-US" sz="2400" dirty="0" smtClean="0">
                <a:solidFill>
                  <a:srgbClr val="FFFF00"/>
                </a:solidFill>
                <a:latin typeface="Eurostile"/>
                <a:cs typeface="Eurostile"/>
              </a:rPr>
              <a:t>redeeming the time, because the days are evil. </a:t>
            </a:r>
            <a:r>
              <a:rPr lang="en-US" sz="2400" baseline="30000" dirty="0" smtClean="0">
                <a:solidFill>
                  <a:srgbClr val="FFFF00"/>
                </a:solidFill>
                <a:latin typeface="Eurostile"/>
                <a:cs typeface="Eurostile"/>
              </a:rPr>
              <a:t>17 </a:t>
            </a:r>
            <a:r>
              <a:rPr lang="en-US" sz="2400" dirty="0" smtClean="0">
                <a:solidFill>
                  <a:srgbClr val="FFFF00"/>
                </a:solidFill>
                <a:latin typeface="Eurostile"/>
                <a:cs typeface="Eurostile"/>
              </a:rPr>
              <a:t>Therefore do not be unwise, but understand what the will of the Lord is.</a:t>
            </a:r>
            <a:endParaRPr lang="en-US" sz="2400" dirty="0">
              <a:solidFill>
                <a:srgbClr val="FFFF00"/>
              </a:solidFill>
              <a:latin typeface="Eurostile"/>
              <a:cs typeface="Eurostile"/>
            </a:endParaRPr>
          </a:p>
        </p:txBody>
      </p:sp>
      <p:sp>
        <p:nvSpPr>
          <p:cNvPr id="7" name="TextBox 6"/>
          <p:cNvSpPr txBox="1"/>
          <p:nvPr/>
        </p:nvSpPr>
        <p:spPr>
          <a:xfrm>
            <a:off x="4775084" y="3793349"/>
            <a:ext cx="4024597" cy="830997"/>
          </a:xfrm>
          <a:prstGeom prst="rect">
            <a:avLst/>
          </a:prstGeom>
          <a:noFill/>
        </p:spPr>
        <p:txBody>
          <a:bodyPr wrap="square" rtlCol="0">
            <a:spAutoFit/>
          </a:bodyPr>
          <a:lstStyle/>
          <a:p>
            <a:pPr algn="r"/>
            <a:r>
              <a:rPr lang="en-US" sz="4800" b="1" dirty="0" smtClean="0">
                <a:solidFill>
                  <a:schemeClr val="tx2">
                    <a:lumMod val="20000"/>
                    <a:lumOff val="80000"/>
                  </a:schemeClr>
                </a:solidFill>
                <a:latin typeface="Learning Curve"/>
                <a:cs typeface="Learning Curve"/>
              </a:rPr>
              <a:t>Ephesians 5: 16-17.</a:t>
            </a:r>
            <a:endParaRPr lang="en-US" sz="4800" b="1" dirty="0">
              <a:solidFill>
                <a:schemeClr val="tx2">
                  <a:lumMod val="20000"/>
                  <a:lumOff val="80000"/>
                </a:schemeClr>
              </a:solidFill>
              <a:latin typeface="Learning Curve"/>
              <a:cs typeface="Learning Curve"/>
            </a:endParaRPr>
          </a:p>
        </p:txBody>
      </p:sp>
      <p:sp>
        <p:nvSpPr>
          <p:cNvPr id="8" name="TextBox 7"/>
          <p:cNvSpPr txBox="1"/>
          <p:nvPr/>
        </p:nvSpPr>
        <p:spPr>
          <a:xfrm>
            <a:off x="453598" y="4624346"/>
            <a:ext cx="2902988" cy="461665"/>
          </a:xfrm>
          <a:prstGeom prst="rect">
            <a:avLst/>
          </a:prstGeom>
          <a:noFill/>
        </p:spPr>
        <p:txBody>
          <a:bodyPr wrap="square" rtlCol="0">
            <a:spAutoFit/>
          </a:bodyPr>
          <a:lstStyle/>
          <a:p>
            <a:pPr algn="ctr"/>
            <a:r>
              <a:rPr lang="en-US" sz="2400" dirty="0" smtClean="0">
                <a:solidFill>
                  <a:schemeClr val="bg1"/>
                </a:solidFill>
                <a:latin typeface="Arial Black"/>
                <a:cs typeface="Arial Black"/>
              </a:rPr>
              <a:t>YOUR TIME</a:t>
            </a:r>
            <a:endParaRPr lang="en-US" sz="2400" dirty="0">
              <a:solidFill>
                <a:schemeClr val="bg1"/>
              </a:solidFill>
              <a:latin typeface="Arial Black"/>
              <a:cs typeface="Arial Black"/>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Yield sign.png"/>
          <p:cNvPicPr>
            <a:picLocks noChangeAspect="1"/>
          </p:cNvPicPr>
          <p:nvPr/>
        </p:nvPicPr>
        <p:blipFill>
          <a:blip r:embed="rId2"/>
          <a:stretch>
            <a:fillRect/>
          </a:stretch>
        </p:blipFill>
        <p:spPr>
          <a:xfrm>
            <a:off x="140143" y="1202930"/>
            <a:ext cx="3433369" cy="3033717"/>
          </a:xfrm>
          <a:prstGeom prst="rect">
            <a:avLst/>
          </a:prstGeom>
        </p:spPr>
      </p:pic>
      <p:sp>
        <p:nvSpPr>
          <p:cNvPr id="6" name="TextBox 5"/>
          <p:cNvSpPr txBox="1"/>
          <p:nvPr/>
        </p:nvSpPr>
        <p:spPr>
          <a:xfrm>
            <a:off x="3999854" y="1112224"/>
            <a:ext cx="4700861" cy="2308324"/>
          </a:xfrm>
          <a:prstGeom prst="rect">
            <a:avLst/>
          </a:prstGeom>
          <a:noFill/>
        </p:spPr>
        <p:txBody>
          <a:bodyPr wrap="square" rtlCol="0">
            <a:spAutoFit/>
          </a:bodyPr>
          <a:lstStyle/>
          <a:p>
            <a:r>
              <a:rPr lang="en-US" sz="2400" dirty="0" smtClean="0">
                <a:solidFill>
                  <a:srgbClr val="FFFF00"/>
                </a:solidFill>
                <a:latin typeface="Eurostile"/>
                <a:cs typeface="Eurostile"/>
              </a:rPr>
              <a:t>Then He said to another, “Follow Me.” But he said, “Lord, let me first go and bury my father.” </a:t>
            </a:r>
            <a:r>
              <a:rPr lang="en-US" sz="2400" baseline="30000" dirty="0" smtClean="0">
                <a:solidFill>
                  <a:srgbClr val="FFFF00"/>
                </a:solidFill>
                <a:latin typeface="Eurostile"/>
                <a:cs typeface="Eurostile"/>
              </a:rPr>
              <a:t>60 </a:t>
            </a:r>
            <a:r>
              <a:rPr lang="en-US" sz="2400" dirty="0" smtClean="0">
                <a:solidFill>
                  <a:srgbClr val="FFFF00"/>
                </a:solidFill>
                <a:latin typeface="Eurostile"/>
                <a:cs typeface="Eurostile"/>
              </a:rPr>
              <a:t>Jesus said to him, “Let the dead bury their own dead, but you go and preach the kingdom of God.” </a:t>
            </a:r>
            <a:endParaRPr lang="en-US" sz="2400" dirty="0">
              <a:solidFill>
                <a:srgbClr val="FFFF00"/>
              </a:solidFill>
              <a:latin typeface="Eurostile"/>
              <a:cs typeface="Eurostile"/>
            </a:endParaRPr>
          </a:p>
        </p:txBody>
      </p:sp>
      <p:sp>
        <p:nvSpPr>
          <p:cNvPr id="7" name="TextBox 6"/>
          <p:cNvSpPr txBox="1"/>
          <p:nvPr/>
        </p:nvSpPr>
        <p:spPr>
          <a:xfrm>
            <a:off x="4775084" y="3793349"/>
            <a:ext cx="4024597" cy="830997"/>
          </a:xfrm>
          <a:prstGeom prst="rect">
            <a:avLst/>
          </a:prstGeom>
          <a:noFill/>
        </p:spPr>
        <p:txBody>
          <a:bodyPr wrap="square" rtlCol="0">
            <a:spAutoFit/>
          </a:bodyPr>
          <a:lstStyle/>
          <a:p>
            <a:pPr algn="r"/>
            <a:r>
              <a:rPr lang="en-US" sz="4800" b="1" dirty="0" smtClean="0">
                <a:solidFill>
                  <a:schemeClr val="tx2">
                    <a:lumMod val="20000"/>
                    <a:lumOff val="80000"/>
                  </a:schemeClr>
                </a:solidFill>
                <a:latin typeface="Learning Curve"/>
                <a:cs typeface="Learning Curve"/>
              </a:rPr>
              <a:t>Luke 9: 59-60.</a:t>
            </a:r>
            <a:endParaRPr lang="en-US" sz="4800" b="1" dirty="0">
              <a:solidFill>
                <a:schemeClr val="tx2">
                  <a:lumMod val="20000"/>
                  <a:lumOff val="80000"/>
                </a:schemeClr>
              </a:solidFill>
              <a:latin typeface="Learning Curve"/>
              <a:cs typeface="Learning Curve"/>
            </a:endParaRPr>
          </a:p>
        </p:txBody>
      </p:sp>
      <p:sp>
        <p:nvSpPr>
          <p:cNvPr id="5" name="TextBox 4"/>
          <p:cNvSpPr txBox="1"/>
          <p:nvPr/>
        </p:nvSpPr>
        <p:spPr>
          <a:xfrm>
            <a:off x="453598" y="4624346"/>
            <a:ext cx="2902988" cy="461665"/>
          </a:xfrm>
          <a:prstGeom prst="rect">
            <a:avLst/>
          </a:prstGeom>
          <a:noFill/>
        </p:spPr>
        <p:txBody>
          <a:bodyPr wrap="square" rtlCol="0">
            <a:spAutoFit/>
          </a:bodyPr>
          <a:lstStyle/>
          <a:p>
            <a:pPr algn="ctr"/>
            <a:r>
              <a:rPr lang="en-US" sz="2400" dirty="0" smtClean="0">
                <a:solidFill>
                  <a:schemeClr val="bg1"/>
                </a:solidFill>
                <a:latin typeface="Arial Black"/>
                <a:cs typeface="Arial Black"/>
              </a:rPr>
              <a:t>YOUR TIME</a:t>
            </a:r>
            <a:endParaRPr lang="en-US" sz="2400" dirty="0">
              <a:solidFill>
                <a:schemeClr val="bg1"/>
              </a:solidFill>
              <a:latin typeface="Arial Black"/>
              <a:cs typeface="Arial Black"/>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Yield sign.png"/>
          <p:cNvPicPr>
            <a:picLocks noChangeAspect="1"/>
          </p:cNvPicPr>
          <p:nvPr/>
        </p:nvPicPr>
        <p:blipFill>
          <a:blip r:embed="rId2"/>
          <a:stretch>
            <a:fillRect/>
          </a:stretch>
        </p:blipFill>
        <p:spPr>
          <a:xfrm>
            <a:off x="140143" y="1202930"/>
            <a:ext cx="3433369" cy="3033717"/>
          </a:xfrm>
          <a:prstGeom prst="rect">
            <a:avLst/>
          </a:prstGeom>
        </p:spPr>
      </p:pic>
      <p:sp>
        <p:nvSpPr>
          <p:cNvPr id="6" name="TextBox 5"/>
          <p:cNvSpPr txBox="1"/>
          <p:nvPr/>
        </p:nvSpPr>
        <p:spPr>
          <a:xfrm>
            <a:off x="3999854" y="911313"/>
            <a:ext cx="4700861" cy="3046988"/>
          </a:xfrm>
          <a:prstGeom prst="rect">
            <a:avLst/>
          </a:prstGeom>
          <a:noFill/>
        </p:spPr>
        <p:txBody>
          <a:bodyPr wrap="square" rtlCol="0">
            <a:spAutoFit/>
          </a:bodyPr>
          <a:lstStyle/>
          <a:p>
            <a:r>
              <a:rPr lang="en-US" sz="2400" dirty="0" smtClean="0">
                <a:solidFill>
                  <a:srgbClr val="FFFF00"/>
                </a:solidFill>
                <a:latin typeface="Eurostile"/>
                <a:cs typeface="Eurostile"/>
              </a:rPr>
              <a:t>‘For to everyone who has, more will be given, and he will have abundance; but from him who does not have, even what he has will be taken away. </a:t>
            </a:r>
            <a:r>
              <a:rPr lang="en-US" sz="2400" baseline="30000" dirty="0" smtClean="0">
                <a:solidFill>
                  <a:srgbClr val="FFFF00"/>
                </a:solidFill>
                <a:latin typeface="Eurostile"/>
                <a:cs typeface="Eurostile"/>
              </a:rPr>
              <a:t>30 </a:t>
            </a:r>
            <a:r>
              <a:rPr lang="en-US" sz="2400" dirty="0" smtClean="0">
                <a:solidFill>
                  <a:srgbClr val="FFFF00"/>
                </a:solidFill>
                <a:latin typeface="Eurostile"/>
                <a:cs typeface="Eurostile"/>
              </a:rPr>
              <a:t>And cast the unprofitable servant into the outer darkness. There will be weeping and gnashing of teeth.’</a:t>
            </a:r>
            <a:endParaRPr lang="en-US" sz="2400" dirty="0">
              <a:solidFill>
                <a:srgbClr val="FFFF00"/>
              </a:solidFill>
              <a:latin typeface="Eurostile"/>
              <a:cs typeface="Eurostile"/>
            </a:endParaRPr>
          </a:p>
        </p:txBody>
      </p:sp>
      <p:sp>
        <p:nvSpPr>
          <p:cNvPr id="7" name="TextBox 6"/>
          <p:cNvSpPr txBox="1"/>
          <p:nvPr/>
        </p:nvSpPr>
        <p:spPr>
          <a:xfrm>
            <a:off x="4775084" y="4007777"/>
            <a:ext cx="4024597" cy="830997"/>
          </a:xfrm>
          <a:prstGeom prst="rect">
            <a:avLst/>
          </a:prstGeom>
          <a:noFill/>
        </p:spPr>
        <p:txBody>
          <a:bodyPr wrap="square" rtlCol="0">
            <a:spAutoFit/>
          </a:bodyPr>
          <a:lstStyle/>
          <a:p>
            <a:pPr algn="r"/>
            <a:r>
              <a:rPr lang="en-US" sz="4800" b="1" dirty="0" smtClean="0">
                <a:solidFill>
                  <a:schemeClr val="tx2">
                    <a:lumMod val="20000"/>
                    <a:lumOff val="80000"/>
                  </a:schemeClr>
                </a:solidFill>
                <a:latin typeface="Learning Curve"/>
                <a:cs typeface="Learning Curve"/>
              </a:rPr>
              <a:t>Matthew 25: 29-30.</a:t>
            </a:r>
            <a:endParaRPr lang="en-US" sz="4800" b="1" dirty="0">
              <a:solidFill>
                <a:schemeClr val="tx2">
                  <a:lumMod val="20000"/>
                  <a:lumOff val="80000"/>
                </a:schemeClr>
              </a:solidFill>
              <a:latin typeface="Learning Curve"/>
              <a:cs typeface="Learning Curve"/>
            </a:endParaRPr>
          </a:p>
        </p:txBody>
      </p:sp>
      <p:sp>
        <p:nvSpPr>
          <p:cNvPr id="5" name="TextBox 4"/>
          <p:cNvSpPr txBox="1"/>
          <p:nvPr/>
        </p:nvSpPr>
        <p:spPr>
          <a:xfrm>
            <a:off x="453598" y="4624346"/>
            <a:ext cx="2902988" cy="461665"/>
          </a:xfrm>
          <a:prstGeom prst="rect">
            <a:avLst/>
          </a:prstGeom>
          <a:noFill/>
        </p:spPr>
        <p:txBody>
          <a:bodyPr wrap="square" rtlCol="0">
            <a:spAutoFit/>
          </a:bodyPr>
          <a:lstStyle/>
          <a:p>
            <a:pPr algn="ctr"/>
            <a:r>
              <a:rPr lang="en-US" sz="2400" dirty="0" smtClean="0">
                <a:solidFill>
                  <a:schemeClr val="bg1"/>
                </a:solidFill>
                <a:latin typeface="Arial Black"/>
                <a:cs typeface="Arial Black"/>
              </a:rPr>
              <a:t>YOUR TALENTS</a:t>
            </a:r>
            <a:endParaRPr lang="en-US" sz="2400" dirty="0">
              <a:solidFill>
                <a:schemeClr val="bg1"/>
              </a:solidFill>
              <a:latin typeface="Arial Black"/>
              <a:cs typeface="Arial Black"/>
            </a:endParaRP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Yield sign.png"/>
          <p:cNvPicPr>
            <a:picLocks noChangeAspect="1"/>
          </p:cNvPicPr>
          <p:nvPr/>
        </p:nvPicPr>
        <p:blipFill>
          <a:blip r:embed="rId2"/>
          <a:stretch>
            <a:fillRect/>
          </a:stretch>
        </p:blipFill>
        <p:spPr>
          <a:xfrm>
            <a:off x="140143" y="1202930"/>
            <a:ext cx="3433369" cy="3033717"/>
          </a:xfrm>
          <a:prstGeom prst="rect">
            <a:avLst/>
          </a:prstGeom>
        </p:spPr>
      </p:pic>
      <p:sp>
        <p:nvSpPr>
          <p:cNvPr id="6" name="TextBox 5"/>
          <p:cNvSpPr txBox="1"/>
          <p:nvPr/>
        </p:nvSpPr>
        <p:spPr>
          <a:xfrm>
            <a:off x="3999854" y="1588734"/>
            <a:ext cx="4700861" cy="1569660"/>
          </a:xfrm>
          <a:prstGeom prst="rect">
            <a:avLst/>
          </a:prstGeom>
          <a:noFill/>
        </p:spPr>
        <p:txBody>
          <a:bodyPr wrap="square" rtlCol="0">
            <a:spAutoFit/>
          </a:bodyPr>
          <a:lstStyle/>
          <a:p>
            <a:r>
              <a:rPr lang="en-US" sz="2400" dirty="0" smtClean="0">
                <a:solidFill>
                  <a:srgbClr val="FFFF00"/>
                </a:solidFill>
                <a:latin typeface="Eurostile"/>
                <a:cs typeface="Eurostile"/>
              </a:rPr>
              <a:t>He who loves father or mother more than Me is not worthy of Me. And he who loves son or daughter more than Me is not worthy of Me.</a:t>
            </a:r>
            <a:endParaRPr lang="en-US" sz="2400" dirty="0">
              <a:solidFill>
                <a:srgbClr val="FFFF00"/>
              </a:solidFill>
              <a:latin typeface="Eurostile"/>
              <a:cs typeface="Eurostile"/>
            </a:endParaRPr>
          </a:p>
        </p:txBody>
      </p:sp>
      <p:sp>
        <p:nvSpPr>
          <p:cNvPr id="7" name="TextBox 6"/>
          <p:cNvSpPr txBox="1"/>
          <p:nvPr/>
        </p:nvSpPr>
        <p:spPr>
          <a:xfrm>
            <a:off x="4775084" y="3592278"/>
            <a:ext cx="4024597" cy="830997"/>
          </a:xfrm>
          <a:prstGeom prst="rect">
            <a:avLst/>
          </a:prstGeom>
          <a:noFill/>
        </p:spPr>
        <p:txBody>
          <a:bodyPr wrap="square" rtlCol="0">
            <a:spAutoFit/>
          </a:bodyPr>
          <a:lstStyle/>
          <a:p>
            <a:pPr algn="r"/>
            <a:r>
              <a:rPr lang="en-US" sz="4800" b="1" dirty="0" smtClean="0">
                <a:solidFill>
                  <a:schemeClr val="tx2">
                    <a:lumMod val="20000"/>
                    <a:lumOff val="80000"/>
                  </a:schemeClr>
                </a:solidFill>
                <a:latin typeface="Learning Curve"/>
                <a:cs typeface="Learning Curve"/>
              </a:rPr>
              <a:t>Matthew 10: 37.</a:t>
            </a:r>
            <a:endParaRPr lang="en-US" sz="4800" b="1" dirty="0">
              <a:solidFill>
                <a:schemeClr val="tx2">
                  <a:lumMod val="20000"/>
                  <a:lumOff val="80000"/>
                </a:schemeClr>
              </a:solidFill>
              <a:latin typeface="Learning Curve"/>
              <a:cs typeface="Learning Curve"/>
            </a:endParaRPr>
          </a:p>
        </p:txBody>
      </p:sp>
      <p:sp>
        <p:nvSpPr>
          <p:cNvPr id="5" name="TextBox 4"/>
          <p:cNvSpPr txBox="1"/>
          <p:nvPr/>
        </p:nvSpPr>
        <p:spPr>
          <a:xfrm>
            <a:off x="453598" y="4343982"/>
            <a:ext cx="2902988" cy="830997"/>
          </a:xfrm>
          <a:prstGeom prst="rect">
            <a:avLst/>
          </a:prstGeom>
          <a:noFill/>
        </p:spPr>
        <p:txBody>
          <a:bodyPr wrap="square" rtlCol="0">
            <a:spAutoFit/>
          </a:bodyPr>
          <a:lstStyle/>
          <a:p>
            <a:pPr algn="ctr"/>
            <a:r>
              <a:rPr lang="en-US" sz="2400" dirty="0" smtClean="0">
                <a:solidFill>
                  <a:schemeClr val="bg1"/>
                </a:solidFill>
                <a:latin typeface="Arial Black"/>
                <a:cs typeface="Arial Black"/>
              </a:rPr>
              <a:t>YOUR ALLEGIENCE</a:t>
            </a:r>
            <a:endParaRPr lang="en-US" sz="2400" dirty="0">
              <a:solidFill>
                <a:schemeClr val="bg1"/>
              </a:solidFill>
              <a:latin typeface="Arial Black"/>
              <a:cs typeface="Arial Black"/>
            </a:endParaRP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Yield sign.png"/>
          <p:cNvPicPr>
            <a:picLocks noChangeAspect="1"/>
          </p:cNvPicPr>
          <p:nvPr/>
        </p:nvPicPr>
        <p:blipFill>
          <a:blip r:embed="rId2"/>
          <a:stretch>
            <a:fillRect/>
          </a:stretch>
        </p:blipFill>
        <p:spPr>
          <a:xfrm>
            <a:off x="140143" y="1202930"/>
            <a:ext cx="3433369" cy="3033717"/>
          </a:xfrm>
          <a:prstGeom prst="rect">
            <a:avLst/>
          </a:prstGeom>
        </p:spPr>
      </p:pic>
      <p:sp>
        <p:nvSpPr>
          <p:cNvPr id="6" name="TextBox 5"/>
          <p:cNvSpPr txBox="1"/>
          <p:nvPr/>
        </p:nvSpPr>
        <p:spPr>
          <a:xfrm>
            <a:off x="3999854" y="1809630"/>
            <a:ext cx="4700861" cy="1200328"/>
          </a:xfrm>
          <a:prstGeom prst="rect">
            <a:avLst/>
          </a:prstGeom>
          <a:noFill/>
        </p:spPr>
        <p:txBody>
          <a:bodyPr wrap="square" rtlCol="0">
            <a:spAutoFit/>
          </a:bodyPr>
          <a:lstStyle/>
          <a:p>
            <a:r>
              <a:rPr lang="en-US" sz="2400" dirty="0" smtClean="0">
                <a:solidFill>
                  <a:srgbClr val="FFFF00"/>
                </a:solidFill>
                <a:latin typeface="Eurostile"/>
                <a:cs typeface="Eurostile"/>
              </a:rPr>
              <a:t>He who finds his life will lose it, and he who loses his life for My sake will find it.</a:t>
            </a:r>
            <a:endParaRPr lang="en-US" sz="2400" dirty="0">
              <a:solidFill>
                <a:srgbClr val="FFFF00"/>
              </a:solidFill>
              <a:latin typeface="Eurostile"/>
              <a:cs typeface="Eurostile"/>
            </a:endParaRPr>
          </a:p>
        </p:txBody>
      </p:sp>
      <p:sp>
        <p:nvSpPr>
          <p:cNvPr id="7" name="TextBox 6"/>
          <p:cNvSpPr txBox="1"/>
          <p:nvPr/>
        </p:nvSpPr>
        <p:spPr>
          <a:xfrm>
            <a:off x="4775084" y="3438803"/>
            <a:ext cx="4024597" cy="830997"/>
          </a:xfrm>
          <a:prstGeom prst="rect">
            <a:avLst/>
          </a:prstGeom>
          <a:noFill/>
        </p:spPr>
        <p:txBody>
          <a:bodyPr wrap="square" rtlCol="0">
            <a:spAutoFit/>
          </a:bodyPr>
          <a:lstStyle/>
          <a:p>
            <a:pPr algn="r"/>
            <a:r>
              <a:rPr lang="en-US" sz="4800" b="1" dirty="0" smtClean="0">
                <a:solidFill>
                  <a:schemeClr val="tx2">
                    <a:lumMod val="20000"/>
                    <a:lumOff val="80000"/>
                  </a:schemeClr>
                </a:solidFill>
                <a:latin typeface="Learning Curve"/>
                <a:cs typeface="Learning Curve"/>
              </a:rPr>
              <a:t>Matthew 10: 39.</a:t>
            </a:r>
            <a:endParaRPr lang="en-US" sz="4800" b="1" dirty="0">
              <a:solidFill>
                <a:schemeClr val="tx2">
                  <a:lumMod val="20000"/>
                  <a:lumOff val="80000"/>
                </a:schemeClr>
              </a:solidFill>
              <a:latin typeface="Learning Curve"/>
              <a:cs typeface="Learning Curve"/>
            </a:endParaRPr>
          </a:p>
        </p:txBody>
      </p:sp>
      <p:sp>
        <p:nvSpPr>
          <p:cNvPr id="5" name="TextBox 4"/>
          <p:cNvSpPr txBox="1"/>
          <p:nvPr/>
        </p:nvSpPr>
        <p:spPr>
          <a:xfrm>
            <a:off x="453598" y="4624346"/>
            <a:ext cx="2902988" cy="461665"/>
          </a:xfrm>
          <a:prstGeom prst="rect">
            <a:avLst/>
          </a:prstGeom>
          <a:noFill/>
        </p:spPr>
        <p:txBody>
          <a:bodyPr wrap="square" rtlCol="0">
            <a:spAutoFit/>
          </a:bodyPr>
          <a:lstStyle/>
          <a:p>
            <a:pPr algn="ctr"/>
            <a:r>
              <a:rPr lang="en-US" sz="2400" dirty="0" smtClean="0">
                <a:solidFill>
                  <a:schemeClr val="bg1"/>
                </a:solidFill>
                <a:latin typeface="Arial Black"/>
                <a:cs typeface="Arial Black"/>
              </a:rPr>
              <a:t>YOUR LIFE</a:t>
            </a:r>
            <a:endParaRPr lang="en-US" sz="2400" dirty="0">
              <a:solidFill>
                <a:schemeClr val="bg1"/>
              </a:solidFill>
              <a:latin typeface="Arial Black"/>
              <a:cs typeface="Arial Black"/>
            </a:endParaRP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Yield sign.png"/>
          <p:cNvPicPr>
            <a:picLocks noChangeAspect="1"/>
          </p:cNvPicPr>
          <p:nvPr/>
        </p:nvPicPr>
        <p:blipFill>
          <a:blip r:embed="rId2"/>
          <a:stretch>
            <a:fillRect/>
          </a:stretch>
        </p:blipFill>
        <p:spPr>
          <a:xfrm>
            <a:off x="140143" y="1202930"/>
            <a:ext cx="3433369" cy="3033717"/>
          </a:xfrm>
          <a:prstGeom prst="rect">
            <a:avLst/>
          </a:prstGeom>
        </p:spPr>
      </p:pic>
      <p:sp>
        <p:nvSpPr>
          <p:cNvPr id="6" name="TextBox 5"/>
          <p:cNvSpPr txBox="1"/>
          <p:nvPr/>
        </p:nvSpPr>
        <p:spPr>
          <a:xfrm>
            <a:off x="3999854" y="1318360"/>
            <a:ext cx="4700861" cy="1938992"/>
          </a:xfrm>
          <a:prstGeom prst="rect">
            <a:avLst/>
          </a:prstGeom>
          <a:noFill/>
        </p:spPr>
        <p:txBody>
          <a:bodyPr wrap="square" rtlCol="0">
            <a:spAutoFit/>
          </a:bodyPr>
          <a:lstStyle/>
          <a:p>
            <a:r>
              <a:rPr lang="en-US" sz="2400" dirty="0" smtClean="0">
                <a:solidFill>
                  <a:srgbClr val="FFFF00"/>
                </a:solidFill>
                <a:latin typeface="Eurostile"/>
                <a:cs typeface="Eurostile"/>
              </a:rPr>
              <a:t>I beseech you therefore, brethren, by the mercies of God, that you present your bodies a living sacrifice, holy, acceptable to God, which is your reasonable service.</a:t>
            </a:r>
            <a:endParaRPr lang="en-US" sz="2400" dirty="0">
              <a:solidFill>
                <a:srgbClr val="FFFF00"/>
              </a:solidFill>
              <a:latin typeface="Eurostile"/>
              <a:cs typeface="Eurostile"/>
            </a:endParaRPr>
          </a:p>
        </p:txBody>
      </p:sp>
      <p:sp>
        <p:nvSpPr>
          <p:cNvPr id="7" name="TextBox 6"/>
          <p:cNvSpPr txBox="1"/>
          <p:nvPr/>
        </p:nvSpPr>
        <p:spPr>
          <a:xfrm>
            <a:off x="4775084" y="3438803"/>
            <a:ext cx="4024597" cy="830997"/>
          </a:xfrm>
          <a:prstGeom prst="rect">
            <a:avLst/>
          </a:prstGeom>
          <a:noFill/>
        </p:spPr>
        <p:txBody>
          <a:bodyPr wrap="square" rtlCol="0">
            <a:spAutoFit/>
          </a:bodyPr>
          <a:lstStyle/>
          <a:p>
            <a:pPr algn="r"/>
            <a:r>
              <a:rPr lang="en-US" sz="4800" b="1" dirty="0" smtClean="0">
                <a:solidFill>
                  <a:schemeClr val="tx2">
                    <a:lumMod val="20000"/>
                    <a:lumOff val="80000"/>
                  </a:schemeClr>
                </a:solidFill>
                <a:latin typeface="Learning Curve"/>
                <a:cs typeface="Learning Curve"/>
              </a:rPr>
              <a:t>Romans 12: 1.</a:t>
            </a:r>
            <a:endParaRPr lang="en-US" sz="4800" b="1" dirty="0">
              <a:solidFill>
                <a:schemeClr val="tx2">
                  <a:lumMod val="20000"/>
                  <a:lumOff val="80000"/>
                </a:schemeClr>
              </a:solidFill>
              <a:latin typeface="Learning Curve"/>
              <a:cs typeface="Learning Curve"/>
            </a:endParaRPr>
          </a:p>
        </p:txBody>
      </p:sp>
      <p:sp>
        <p:nvSpPr>
          <p:cNvPr id="5" name="TextBox 4"/>
          <p:cNvSpPr txBox="1"/>
          <p:nvPr/>
        </p:nvSpPr>
        <p:spPr>
          <a:xfrm>
            <a:off x="453598" y="4624346"/>
            <a:ext cx="2902988" cy="461665"/>
          </a:xfrm>
          <a:prstGeom prst="rect">
            <a:avLst/>
          </a:prstGeom>
          <a:noFill/>
        </p:spPr>
        <p:txBody>
          <a:bodyPr wrap="square" rtlCol="0">
            <a:spAutoFit/>
          </a:bodyPr>
          <a:lstStyle/>
          <a:p>
            <a:pPr algn="ctr"/>
            <a:r>
              <a:rPr lang="en-US" sz="2400" dirty="0" smtClean="0">
                <a:solidFill>
                  <a:schemeClr val="bg1"/>
                </a:solidFill>
                <a:latin typeface="Arial Black"/>
                <a:cs typeface="Arial Black"/>
              </a:rPr>
              <a:t>YOUR LIFE</a:t>
            </a:r>
            <a:endParaRPr lang="en-US" sz="2400" dirty="0">
              <a:solidFill>
                <a:schemeClr val="bg1"/>
              </a:solidFill>
              <a:latin typeface="Arial Black"/>
              <a:cs typeface="Arial Black"/>
            </a:endParaRP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Yield sign.png"/>
          <p:cNvPicPr>
            <a:picLocks noChangeAspect="1"/>
          </p:cNvPicPr>
          <p:nvPr/>
        </p:nvPicPr>
        <p:blipFill>
          <a:blip r:embed="rId2"/>
          <a:stretch>
            <a:fillRect/>
          </a:stretch>
        </p:blipFill>
        <p:spPr>
          <a:xfrm>
            <a:off x="140143" y="1202930"/>
            <a:ext cx="3433369" cy="3033717"/>
          </a:xfrm>
          <a:prstGeom prst="rect">
            <a:avLst/>
          </a:prstGeom>
        </p:spPr>
      </p:pic>
      <p:sp>
        <p:nvSpPr>
          <p:cNvPr id="6" name="TextBox 5"/>
          <p:cNvSpPr txBox="1"/>
          <p:nvPr/>
        </p:nvSpPr>
        <p:spPr>
          <a:xfrm>
            <a:off x="3999854" y="667963"/>
            <a:ext cx="4700861" cy="3046988"/>
          </a:xfrm>
          <a:prstGeom prst="rect">
            <a:avLst/>
          </a:prstGeom>
          <a:noFill/>
        </p:spPr>
        <p:txBody>
          <a:bodyPr wrap="square" rtlCol="0">
            <a:spAutoFit/>
          </a:bodyPr>
          <a:lstStyle/>
          <a:p>
            <a:r>
              <a:rPr lang="en-US" sz="2400" dirty="0" smtClean="0">
                <a:solidFill>
                  <a:srgbClr val="FFFF00"/>
                </a:solidFill>
                <a:latin typeface="Eurostile"/>
                <a:cs typeface="Eurostile"/>
              </a:rPr>
              <a:t>But what things were gain to me, these I have counted loss for Christ. </a:t>
            </a:r>
            <a:r>
              <a:rPr lang="en-US" sz="2400" baseline="30000" dirty="0" smtClean="0">
                <a:solidFill>
                  <a:srgbClr val="FFFF00"/>
                </a:solidFill>
                <a:latin typeface="Eurostile"/>
                <a:cs typeface="Eurostile"/>
              </a:rPr>
              <a:t>8 </a:t>
            </a:r>
            <a:r>
              <a:rPr lang="en-US" sz="2400" dirty="0" smtClean="0">
                <a:solidFill>
                  <a:srgbClr val="FFFF00"/>
                </a:solidFill>
                <a:latin typeface="Eurostile"/>
                <a:cs typeface="Eurostile"/>
              </a:rPr>
              <a:t>Yet indeed I also count all things loss for the excellence of the knowledge of Christ Jesus my Lord, for whom I have suffered the loss of all things, and count them as rubbish, that I may gain Christ</a:t>
            </a:r>
            <a:endParaRPr lang="en-US" sz="2400" dirty="0">
              <a:solidFill>
                <a:srgbClr val="FFFF00"/>
              </a:solidFill>
              <a:latin typeface="Eurostile"/>
              <a:cs typeface="Eurostile"/>
            </a:endParaRPr>
          </a:p>
        </p:txBody>
      </p:sp>
      <p:sp>
        <p:nvSpPr>
          <p:cNvPr id="7" name="TextBox 6"/>
          <p:cNvSpPr txBox="1"/>
          <p:nvPr/>
        </p:nvSpPr>
        <p:spPr>
          <a:xfrm>
            <a:off x="4775084" y="3949849"/>
            <a:ext cx="4024597" cy="830997"/>
          </a:xfrm>
          <a:prstGeom prst="rect">
            <a:avLst/>
          </a:prstGeom>
          <a:noFill/>
        </p:spPr>
        <p:txBody>
          <a:bodyPr wrap="square" rtlCol="0">
            <a:spAutoFit/>
          </a:bodyPr>
          <a:lstStyle/>
          <a:p>
            <a:pPr algn="r"/>
            <a:r>
              <a:rPr lang="en-US" sz="4800" b="1" dirty="0" smtClean="0">
                <a:solidFill>
                  <a:schemeClr val="tx2">
                    <a:lumMod val="20000"/>
                    <a:lumOff val="80000"/>
                  </a:schemeClr>
                </a:solidFill>
                <a:latin typeface="Learning Curve"/>
                <a:cs typeface="Learning Curve"/>
              </a:rPr>
              <a:t>Philippians 3: 7-8.</a:t>
            </a:r>
            <a:endParaRPr lang="en-US" sz="4800" b="1" dirty="0">
              <a:solidFill>
                <a:schemeClr val="tx2">
                  <a:lumMod val="20000"/>
                  <a:lumOff val="80000"/>
                </a:schemeClr>
              </a:solidFill>
              <a:latin typeface="Learning Curve"/>
              <a:cs typeface="Learning Curve"/>
            </a:endParaRPr>
          </a:p>
        </p:txBody>
      </p:sp>
      <p:sp>
        <p:nvSpPr>
          <p:cNvPr id="5" name="TextBox 4"/>
          <p:cNvSpPr txBox="1"/>
          <p:nvPr/>
        </p:nvSpPr>
        <p:spPr>
          <a:xfrm>
            <a:off x="453598" y="4624346"/>
            <a:ext cx="2902988" cy="461665"/>
          </a:xfrm>
          <a:prstGeom prst="rect">
            <a:avLst/>
          </a:prstGeom>
          <a:noFill/>
        </p:spPr>
        <p:txBody>
          <a:bodyPr wrap="square" rtlCol="0">
            <a:spAutoFit/>
          </a:bodyPr>
          <a:lstStyle/>
          <a:p>
            <a:pPr algn="ctr"/>
            <a:r>
              <a:rPr lang="en-US" sz="2400" dirty="0" smtClean="0">
                <a:solidFill>
                  <a:schemeClr val="bg1"/>
                </a:solidFill>
                <a:latin typeface="Arial Black"/>
                <a:cs typeface="Arial Black"/>
              </a:rPr>
              <a:t>YOUR LIFE</a:t>
            </a:r>
            <a:endParaRPr lang="en-US" sz="2400" dirty="0">
              <a:solidFill>
                <a:schemeClr val="bg1"/>
              </a:solidFill>
              <a:latin typeface="Arial Black"/>
              <a:cs typeface="Arial Black"/>
            </a:endParaRP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top Sign.png"/>
          <p:cNvPicPr>
            <a:picLocks noChangeAspect="1"/>
          </p:cNvPicPr>
          <p:nvPr/>
        </p:nvPicPr>
        <p:blipFill>
          <a:blip r:embed="rId2"/>
          <a:stretch>
            <a:fillRect/>
          </a:stretch>
        </p:blipFill>
        <p:spPr>
          <a:xfrm>
            <a:off x="604653" y="1171108"/>
            <a:ext cx="2428149" cy="2432706"/>
          </a:xfrm>
          <a:prstGeom prst="rect">
            <a:avLst/>
          </a:prstGeom>
        </p:spPr>
      </p:pic>
      <p:sp>
        <p:nvSpPr>
          <p:cNvPr id="6" name="TextBox 5"/>
          <p:cNvSpPr txBox="1"/>
          <p:nvPr/>
        </p:nvSpPr>
        <p:spPr>
          <a:xfrm>
            <a:off x="453598" y="4038967"/>
            <a:ext cx="2902988" cy="461665"/>
          </a:xfrm>
          <a:prstGeom prst="rect">
            <a:avLst/>
          </a:prstGeom>
          <a:noFill/>
        </p:spPr>
        <p:txBody>
          <a:bodyPr wrap="square" rtlCol="0">
            <a:spAutoFit/>
          </a:bodyPr>
          <a:lstStyle/>
          <a:p>
            <a:pPr algn="ctr"/>
            <a:r>
              <a:rPr lang="en-US" sz="2400" dirty="0" smtClean="0">
                <a:solidFill>
                  <a:schemeClr val="bg1"/>
                </a:solidFill>
                <a:latin typeface="Arial Black"/>
                <a:cs typeface="Arial Black"/>
              </a:rPr>
              <a:t>SINNING</a:t>
            </a:r>
            <a:endParaRPr lang="en-US" sz="2400" dirty="0">
              <a:solidFill>
                <a:schemeClr val="bg1"/>
              </a:solidFill>
              <a:latin typeface="Arial Black"/>
              <a:cs typeface="Arial Black"/>
            </a:endParaRPr>
          </a:p>
        </p:txBody>
      </p:sp>
      <p:sp>
        <p:nvSpPr>
          <p:cNvPr id="7" name="TextBox 6"/>
          <p:cNvSpPr txBox="1"/>
          <p:nvPr/>
        </p:nvSpPr>
        <p:spPr>
          <a:xfrm>
            <a:off x="3999854" y="1318360"/>
            <a:ext cx="4700861" cy="1938992"/>
          </a:xfrm>
          <a:prstGeom prst="rect">
            <a:avLst/>
          </a:prstGeom>
          <a:noFill/>
        </p:spPr>
        <p:txBody>
          <a:bodyPr wrap="square" rtlCol="0">
            <a:spAutoFit/>
          </a:bodyPr>
          <a:lstStyle/>
          <a:p>
            <a:r>
              <a:rPr lang="en-US" sz="2400" dirty="0" smtClean="0">
                <a:solidFill>
                  <a:srgbClr val="FFFF00"/>
                </a:solidFill>
                <a:latin typeface="Eurostile"/>
                <a:cs typeface="Eurostile"/>
              </a:rPr>
              <a:t>What shall we say then? Shall we continue in sin that grace may abound? </a:t>
            </a:r>
            <a:r>
              <a:rPr lang="en-US" sz="2400" baseline="30000" dirty="0" smtClean="0">
                <a:solidFill>
                  <a:srgbClr val="FFFF00"/>
                </a:solidFill>
                <a:latin typeface="Eurostile"/>
                <a:cs typeface="Eurostile"/>
              </a:rPr>
              <a:t>2 </a:t>
            </a:r>
            <a:r>
              <a:rPr lang="en-US" sz="2400" dirty="0" smtClean="0">
                <a:solidFill>
                  <a:srgbClr val="FFFF00"/>
                </a:solidFill>
                <a:latin typeface="Eurostile"/>
                <a:cs typeface="Eurostile"/>
              </a:rPr>
              <a:t>Certainly not! How shall we who died to sin live any longer in it?</a:t>
            </a:r>
            <a:endParaRPr lang="en-US" sz="2400" dirty="0">
              <a:solidFill>
                <a:srgbClr val="FFFF00"/>
              </a:solidFill>
              <a:latin typeface="Eurostile"/>
              <a:cs typeface="Eurostile"/>
            </a:endParaRPr>
          </a:p>
        </p:txBody>
      </p:sp>
      <p:sp>
        <p:nvSpPr>
          <p:cNvPr id="8" name="TextBox 7"/>
          <p:cNvSpPr txBox="1"/>
          <p:nvPr/>
        </p:nvSpPr>
        <p:spPr>
          <a:xfrm>
            <a:off x="4775084" y="3438803"/>
            <a:ext cx="4024597" cy="830997"/>
          </a:xfrm>
          <a:prstGeom prst="rect">
            <a:avLst/>
          </a:prstGeom>
          <a:noFill/>
        </p:spPr>
        <p:txBody>
          <a:bodyPr wrap="square" rtlCol="0">
            <a:spAutoFit/>
          </a:bodyPr>
          <a:lstStyle/>
          <a:p>
            <a:pPr algn="r"/>
            <a:r>
              <a:rPr lang="en-US" sz="4800" b="1" dirty="0" smtClean="0">
                <a:solidFill>
                  <a:schemeClr val="tx2">
                    <a:lumMod val="20000"/>
                    <a:lumOff val="80000"/>
                  </a:schemeClr>
                </a:solidFill>
                <a:latin typeface="Learning Curve"/>
                <a:cs typeface="Learning Curve"/>
              </a:rPr>
              <a:t>Romans 6: 1-2.</a:t>
            </a:r>
            <a:endParaRPr lang="en-US" sz="4800" b="1" dirty="0">
              <a:solidFill>
                <a:schemeClr val="tx2">
                  <a:lumMod val="20000"/>
                  <a:lumOff val="80000"/>
                </a:schemeClr>
              </a:solidFill>
              <a:latin typeface="Learning Curve"/>
              <a:cs typeface="Learning Curve"/>
            </a:endParaRP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top Sign.png"/>
          <p:cNvPicPr>
            <a:picLocks noChangeAspect="1"/>
          </p:cNvPicPr>
          <p:nvPr/>
        </p:nvPicPr>
        <p:blipFill>
          <a:blip r:embed="rId2"/>
          <a:stretch>
            <a:fillRect/>
          </a:stretch>
        </p:blipFill>
        <p:spPr>
          <a:xfrm>
            <a:off x="604653" y="1171108"/>
            <a:ext cx="2428149" cy="2432706"/>
          </a:xfrm>
          <a:prstGeom prst="rect">
            <a:avLst/>
          </a:prstGeom>
        </p:spPr>
      </p:pic>
      <p:sp>
        <p:nvSpPr>
          <p:cNvPr id="6" name="TextBox 5"/>
          <p:cNvSpPr txBox="1"/>
          <p:nvPr/>
        </p:nvSpPr>
        <p:spPr>
          <a:xfrm>
            <a:off x="453598" y="4038967"/>
            <a:ext cx="2902988" cy="461665"/>
          </a:xfrm>
          <a:prstGeom prst="rect">
            <a:avLst/>
          </a:prstGeom>
          <a:noFill/>
        </p:spPr>
        <p:txBody>
          <a:bodyPr wrap="square" rtlCol="0">
            <a:spAutoFit/>
          </a:bodyPr>
          <a:lstStyle/>
          <a:p>
            <a:pPr algn="ctr"/>
            <a:r>
              <a:rPr lang="en-US" sz="2400" dirty="0" smtClean="0">
                <a:solidFill>
                  <a:schemeClr val="bg1"/>
                </a:solidFill>
                <a:latin typeface="Arial Black"/>
                <a:cs typeface="Arial Black"/>
              </a:rPr>
              <a:t>SINNING</a:t>
            </a:r>
            <a:endParaRPr lang="en-US" sz="2400" dirty="0">
              <a:solidFill>
                <a:schemeClr val="bg1"/>
              </a:solidFill>
              <a:latin typeface="Arial Black"/>
              <a:cs typeface="Arial Black"/>
            </a:endParaRPr>
          </a:p>
        </p:txBody>
      </p:sp>
      <p:sp>
        <p:nvSpPr>
          <p:cNvPr id="7" name="TextBox 6"/>
          <p:cNvSpPr txBox="1"/>
          <p:nvPr/>
        </p:nvSpPr>
        <p:spPr>
          <a:xfrm>
            <a:off x="3999854" y="1318360"/>
            <a:ext cx="4700861" cy="1938992"/>
          </a:xfrm>
          <a:prstGeom prst="rect">
            <a:avLst/>
          </a:prstGeom>
          <a:noFill/>
        </p:spPr>
        <p:txBody>
          <a:bodyPr wrap="square" rtlCol="0">
            <a:spAutoFit/>
          </a:bodyPr>
          <a:lstStyle/>
          <a:p>
            <a:r>
              <a:rPr lang="en-US" sz="2400" dirty="0" smtClean="0">
                <a:solidFill>
                  <a:srgbClr val="FFFF00"/>
                </a:solidFill>
                <a:latin typeface="Eurostile"/>
                <a:cs typeface="Eurostile"/>
              </a:rPr>
              <a:t>My little children, these things I write to you, so that you may not sin. And if anyone sins, we have an Advocate with the Father, Jesus Christ the righteous.</a:t>
            </a:r>
            <a:endParaRPr lang="en-US" sz="2400" dirty="0">
              <a:solidFill>
                <a:srgbClr val="FFFF00"/>
              </a:solidFill>
              <a:latin typeface="Eurostile"/>
              <a:cs typeface="Eurostile"/>
            </a:endParaRPr>
          </a:p>
        </p:txBody>
      </p:sp>
      <p:sp>
        <p:nvSpPr>
          <p:cNvPr id="8" name="TextBox 7"/>
          <p:cNvSpPr txBox="1"/>
          <p:nvPr/>
        </p:nvSpPr>
        <p:spPr>
          <a:xfrm>
            <a:off x="4775084" y="3438803"/>
            <a:ext cx="4024597" cy="830997"/>
          </a:xfrm>
          <a:prstGeom prst="rect">
            <a:avLst/>
          </a:prstGeom>
          <a:noFill/>
        </p:spPr>
        <p:txBody>
          <a:bodyPr wrap="square" rtlCol="0">
            <a:spAutoFit/>
          </a:bodyPr>
          <a:lstStyle/>
          <a:p>
            <a:pPr algn="r"/>
            <a:r>
              <a:rPr lang="en-US" sz="4800" b="1" dirty="0" smtClean="0">
                <a:solidFill>
                  <a:schemeClr val="tx2">
                    <a:lumMod val="20000"/>
                    <a:lumOff val="80000"/>
                  </a:schemeClr>
                </a:solidFill>
                <a:latin typeface="Learning Curve"/>
                <a:cs typeface="Learning Curve"/>
              </a:rPr>
              <a:t>1 John 2: 1.</a:t>
            </a:r>
            <a:endParaRPr lang="en-US" sz="4800" b="1" dirty="0">
              <a:solidFill>
                <a:schemeClr val="tx2">
                  <a:lumMod val="20000"/>
                  <a:lumOff val="80000"/>
                </a:schemeClr>
              </a:solidFill>
              <a:latin typeface="Learning Curve"/>
              <a:cs typeface="Learning Curve"/>
            </a:endParaRP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top Sign.png"/>
          <p:cNvPicPr>
            <a:picLocks noChangeAspect="1"/>
          </p:cNvPicPr>
          <p:nvPr/>
        </p:nvPicPr>
        <p:blipFill>
          <a:blip r:embed="rId2"/>
          <a:stretch>
            <a:fillRect/>
          </a:stretch>
        </p:blipFill>
        <p:spPr>
          <a:xfrm>
            <a:off x="604653" y="1171108"/>
            <a:ext cx="2428149" cy="2432706"/>
          </a:xfrm>
          <a:prstGeom prst="rect">
            <a:avLst/>
          </a:prstGeom>
        </p:spPr>
      </p:pic>
      <p:sp>
        <p:nvSpPr>
          <p:cNvPr id="6" name="TextBox 5"/>
          <p:cNvSpPr txBox="1"/>
          <p:nvPr/>
        </p:nvSpPr>
        <p:spPr>
          <a:xfrm>
            <a:off x="453598" y="4038967"/>
            <a:ext cx="2902988" cy="461665"/>
          </a:xfrm>
          <a:prstGeom prst="rect">
            <a:avLst/>
          </a:prstGeom>
          <a:noFill/>
        </p:spPr>
        <p:txBody>
          <a:bodyPr wrap="square" rtlCol="0">
            <a:spAutoFit/>
          </a:bodyPr>
          <a:lstStyle/>
          <a:p>
            <a:pPr algn="ctr"/>
            <a:r>
              <a:rPr lang="en-US" sz="2400" dirty="0" smtClean="0">
                <a:solidFill>
                  <a:schemeClr val="bg1"/>
                </a:solidFill>
                <a:latin typeface="Arial Black"/>
                <a:cs typeface="Arial Black"/>
              </a:rPr>
              <a:t>SINNING</a:t>
            </a:r>
            <a:endParaRPr lang="en-US" sz="2400" dirty="0">
              <a:solidFill>
                <a:schemeClr val="bg1"/>
              </a:solidFill>
              <a:latin typeface="Arial Black"/>
              <a:cs typeface="Arial Black"/>
            </a:endParaRPr>
          </a:p>
        </p:txBody>
      </p:sp>
      <p:sp>
        <p:nvSpPr>
          <p:cNvPr id="7" name="TextBox 6"/>
          <p:cNvSpPr txBox="1"/>
          <p:nvPr/>
        </p:nvSpPr>
        <p:spPr>
          <a:xfrm>
            <a:off x="3999854" y="1318360"/>
            <a:ext cx="4700861" cy="1569660"/>
          </a:xfrm>
          <a:prstGeom prst="rect">
            <a:avLst/>
          </a:prstGeom>
          <a:noFill/>
        </p:spPr>
        <p:txBody>
          <a:bodyPr wrap="square" rtlCol="0">
            <a:spAutoFit/>
          </a:bodyPr>
          <a:lstStyle/>
          <a:p>
            <a:r>
              <a:rPr lang="en-US" sz="2400" dirty="0" smtClean="0">
                <a:solidFill>
                  <a:srgbClr val="FFFF00"/>
                </a:solidFill>
                <a:latin typeface="Eurostile"/>
                <a:cs typeface="Eurostile"/>
              </a:rPr>
              <a:t>Whoever has been born of God does not sin, for His seed remains in him; and he cannot sin, because he has been born of God.</a:t>
            </a:r>
            <a:endParaRPr lang="en-US" sz="2400" dirty="0">
              <a:solidFill>
                <a:srgbClr val="FFFF00"/>
              </a:solidFill>
              <a:latin typeface="Eurostile"/>
              <a:cs typeface="Eurostile"/>
            </a:endParaRPr>
          </a:p>
        </p:txBody>
      </p:sp>
      <p:sp>
        <p:nvSpPr>
          <p:cNvPr id="8" name="TextBox 7"/>
          <p:cNvSpPr txBox="1"/>
          <p:nvPr/>
        </p:nvSpPr>
        <p:spPr>
          <a:xfrm>
            <a:off x="4775084" y="3438803"/>
            <a:ext cx="4024597" cy="830997"/>
          </a:xfrm>
          <a:prstGeom prst="rect">
            <a:avLst/>
          </a:prstGeom>
          <a:noFill/>
        </p:spPr>
        <p:txBody>
          <a:bodyPr wrap="square" rtlCol="0">
            <a:spAutoFit/>
          </a:bodyPr>
          <a:lstStyle/>
          <a:p>
            <a:pPr algn="r"/>
            <a:r>
              <a:rPr lang="en-US" sz="4800" b="1" dirty="0" smtClean="0">
                <a:solidFill>
                  <a:schemeClr val="tx2">
                    <a:lumMod val="20000"/>
                    <a:lumOff val="80000"/>
                  </a:schemeClr>
                </a:solidFill>
                <a:latin typeface="Learning Curve"/>
                <a:cs typeface="Learning Curve"/>
              </a:rPr>
              <a:t>1 John 3: 9.</a:t>
            </a:r>
            <a:endParaRPr lang="en-US" sz="4800" b="1" dirty="0">
              <a:solidFill>
                <a:schemeClr val="tx2">
                  <a:lumMod val="20000"/>
                  <a:lumOff val="80000"/>
                </a:schemeClr>
              </a:solidFill>
              <a:latin typeface="Learning Curve"/>
              <a:cs typeface="Learning Curve"/>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692756" y="4502568"/>
            <a:ext cx="7793533" cy="523220"/>
          </a:xfrm>
          <a:prstGeom prst="rect">
            <a:avLst/>
          </a:prstGeom>
          <a:noFill/>
        </p:spPr>
        <p:txBody>
          <a:bodyPr wrap="square" rtlCol="0">
            <a:spAutoFit/>
          </a:bodyPr>
          <a:lstStyle/>
          <a:p>
            <a:pPr algn="ctr"/>
            <a:r>
              <a:rPr lang="en-US" sz="2800" b="1" dirty="0" smtClean="0">
                <a:solidFill>
                  <a:srgbClr val="FFFF00"/>
                </a:solidFill>
                <a:latin typeface="SF Arch Rival"/>
                <a:cs typeface="SF Arch Rival"/>
              </a:rPr>
              <a:t>Some signs are ridiculous!</a:t>
            </a:r>
            <a:endParaRPr lang="en-US" sz="2800" b="1" dirty="0">
              <a:solidFill>
                <a:srgbClr val="FFFF00"/>
              </a:solidFill>
              <a:latin typeface="SF Arch Rival"/>
              <a:cs typeface="SF Arch Rival"/>
            </a:endParaRPr>
          </a:p>
        </p:txBody>
      </p:sp>
      <p:pic>
        <p:nvPicPr>
          <p:cNvPr id="4" name="Picture 3"/>
          <p:cNvPicPr>
            <a:picLocks noChangeAspect="1"/>
          </p:cNvPicPr>
          <p:nvPr/>
        </p:nvPicPr>
        <p:blipFill>
          <a:blip r:embed="rId2"/>
          <a:stretch>
            <a:fillRect/>
          </a:stretch>
        </p:blipFill>
        <p:spPr>
          <a:xfrm>
            <a:off x="1555039" y="239451"/>
            <a:ext cx="5685937" cy="4264453"/>
          </a:xfrm>
          <a:prstGeom prst="rect">
            <a:avLst/>
          </a:prstGeom>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874195" y="1390819"/>
            <a:ext cx="7529626" cy="1569660"/>
          </a:xfrm>
          <a:prstGeom prst="rect">
            <a:avLst/>
          </a:prstGeom>
          <a:noFill/>
        </p:spPr>
        <p:txBody>
          <a:bodyPr wrap="square" rtlCol="0">
            <a:spAutoFit/>
          </a:bodyPr>
          <a:lstStyle/>
          <a:p>
            <a:r>
              <a:rPr lang="en-US" sz="2400" dirty="0" smtClean="0">
                <a:solidFill>
                  <a:srgbClr val="FFFF00"/>
                </a:solidFill>
                <a:latin typeface="Eurostile"/>
                <a:cs typeface="Eurostile"/>
              </a:rPr>
              <a:t>Only be strong and very courageous, that you may observe to do according to all the law which Moses My servant commanded you; do not turn from it to the right hand or to the left, that you may prosper wherever you go.</a:t>
            </a:r>
            <a:endParaRPr lang="en-US" sz="2400" dirty="0">
              <a:solidFill>
                <a:srgbClr val="FFFF00"/>
              </a:solidFill>
              <a:latin typeface="Eurostile"/>
              <a:cs typeface="Eurostile"/>
            </a:endParaRPr>
          </a:p>
        </p:txBody>
      </p:sp>
      <p:sp>
        <p:nvSpPr>
          <p:cNvPr id="7" name="TextBox 6"/>
          <p:cNvSpPr txBox="1"/>
          <p:nvPr/>
        </p:nvSpPr>
        <p:spPr>
          <a:xfrm>
            <a:off x="4255516" y="3389295"/>
            <a:ext cx="4024597" cy="830997"/>
          </a:xfrm>
          <a:prstGeom prst="rect">
            <a:avLst/>
          </a:prstGeom>
          <a:noFill/>
        </p:spPr>
        <p:txBody>
          <a:bodyPr wrap="square" rtlCol="0">
            <a:spAutoFit/>
          </a:bodyPr>
          <a:lstStyle/>
          <a:p>
            <a:pPr algn="r"/>
            <a:r>
              <a:rPr lang="en-US" sz="4800" b="1" dirty="0" smtClean="0">
                <a:solidFill>
                  <a:schemeClr val="tx2">
                    <a:lumMod val="20000"/>
                    <a:lumOff val="80000"/>
                  </a:schemeClr>
                </a:solidFill>
                <a:latin typeface="Learning Curve"/>
                <a:cs typeface="Learning Curve"/>
              </a:rPr>
              <a:t>Joshua 1: 7.</a:t>
            </a:r>
            <a:endParaRPr lang="en-US" sz="4800" b="1" dirty="0">
              <a:solidFill>
                <a:schemeClr val="tx2">
                  <a:lumMod val="20000"/>
                  <a:lumOff val="80000"/>
                </a:schemeClr>
              </a:solidFill>
              <a:latin typeface="Learning Curve"/>
              <a:cs typeface="Learning Curve"/>
            </a:endParaRP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874195" y="1390819"/>
            <a:ext cx="7529626" cy="1569660"/>
          </a:xfrm>
          <a:prstGeom prst="rect">
            <a:avLst/>
          </a:prstGeom>
          <a:noFill/>
        </p:spPr>
        <p:txBody>
          <a:bodyPr wrap="square" rtlCol="0">
            <a:spAutoFit/>
          </a:bodyPr>
          <a:lstStyle/>
          <a:p>
            <a:r>
              <a:rPr lang="en-US" sz="2400" dirty="0" smtClean="0">
                <a:solidFill>
                  <a:srgbClr val="FFFF00"/>
                </a:solidFill>
                <a:latin typeface="Eurostile"/>
                <a:cs typeface="Eurostile"/>
              </a:rPr>
              <a:t>Only be strong and very courageous, that you may observe to do according to all the law which Moses My servant commanded you; </a:t>
            </a:r>
            <a:r>
              <a:rPr lang="en-US" sz="2400" dirty="0" smtClean="0">
                <a:solidFill>
                  <a:srgbClr val="FF0000"/>
                </a:solidFill>
                <a:latin typeface="Eurostile"/>
                <a:cs typeface="Eurostile"/>
              </a:rPr>
              <a:t>do not turn from it to the right hand or to the left</a:t>
            </a:r>
            <a:r>
              <a:rPr lang="en-US" sz="2400" dirty="0" smtClean="0">
                <a:solidFill>
                  <a:srgbClr val="FFFF00"/>
                </a:solidFill>
                <a:latin typeface="Eurostile"/>
                <a:cs typeface="Eurostile"/>
              </a:rPr>
              <a:t>, that you may prosper wherever you go.</a:t>
            </a:r>
            <a:endParaRPr lang="en-US" sz="2400" dirty="0">
              <a:solidFill>
                <a:srgbClr val="FFFF00"/>
              </a:solidFill>
              <a:latin typeface="Eurostile"/>
              <a:cs typeface="Eurostile"/>
            </a:endParaRPr>
          </a:p>
        </p:txBody>
      </p:sp>
      <p:sp>
        <p:nvSpPr>
          <p:cNvPr id="7" name="TextBox 6"/>
          <p:cNvSpPr txBox="1"/>
          <p:nvPr/>
        </p:nvSpPr>
        <p:spPr>
          <a:xfrm>
            <a:off x="4255516" y="3389295"/>
            <a:ext cx="4024597" cy="830997"/>
          </a:xfrm>
          <a:prstGeom prst="rect">
            <a:avLst/>
          </a:prstGeom>
          <a:noFill/>
        </p:spPr>
        <p:txBody>
          <a:bodyPr wrap="square" rtlCol="0">
            <a:spAutoFit/>
          </a:bodyPr>
          <a:lstStyle/>
          <a:p>
            <a:pPr algn="r"/>
            <a:r>
              <a:rPr lang="en-US" sz="4800" b="1" dirty="0" smtClean="0">
                <a:solidFill>
                  <a:schemeClr val="tx2">
                    <a:lumMod val="20000"/>
                    <a:lumOff val="80000"/>
                  </a:schemeClr>
                </a:solidFill>
                <a:latin typeface="Learning Curve"/>
                <a:cs typeface="Learning Curve"/>
              </a:rPr>
              <a:t>Joshua 1: 7.</a:t>
            </a:r>
            <a:endParaRPr lang="en-US" sz="4800" b="1" dirty="0">
              <a:solidFill>
                <a:schemeClr val="tx2">
                  <a:lumMod val="20000"/>
                  <a:lumOff val="80000"/>
                </a:schemeClr>
              </a:solidFill>
              <a:latin typeface="Learning Curve"/>
              <a:cs typeface="Learning Curve"/>
            </a:endParaRPr>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flipH="1">
            <a:off x="288649" y="1022491"/>
            <a:ext cx="2548362" cy="2548362"/>
          </a:xfrm>
          <a:prstGeom prst="rect">
            <a:avLst/>
          </a:prstGeom>
        </p:spPr>
      </p:pic>
      <p:sp>
        <p:nvSpPr>
          <p:cNvPr id="4" name="TextBox 3"/>
          <p:cNvSpPr txBox="1"/>
          <p:nvPr/>
        </p:nvSpPr>
        <p:spPr>
          <a:xfrm>
            <a:off x="164953" y="3981245"/>
            <a:ext cx="2902988" cy="830997"/>
          </a:xfrm>
          <a:prstGeom prst="rect">
            <a:avLst/>
          </a:prstGeom>
          <a:noFill/>
        </p:spPr>
        <p:txBody>
          <a:bodyPr wrap="square" rtlCol="0">
            <a:spAutoFit/>
          </a:bodyPr>
          <a:lstStyle/>
          <a:p>
            <a:pPr algn="ctr"/>
            <a:r>
              <a:rPr lang="en-US" sz="2400" dirty="0" smtClean="0">
                <a:solidFill>
                  <a:schemeClr val="bg1"/>
                </a:solidFill>
                <a:latin typeface="Arial Black"/>
                <a:cs typeface="Arial Black"/>
              </a:rPr>
              <a:t>NO RIGHT TURN</a:t>
            </a:r>
            <a:endParaRPr lang="en-US" sz="2400" dirty="0">
              <a:solidFill>
                <a:schemeClr val="bg1"/>
              </a:solidFill>
              <a:latin typeface="Arial Black"/>
              <a:cs typeface="Arial Black"/>
            </a:endParaRPr>
          </a:p>
        </p:txBody>
      </p:sp>
      <p:sp>
        <p:nvSpPr>
          <p:cNvPr id="5" name="TextBox 4"/>
          <p:cNvSpPr txBox="1"/>
          <p:nvPr/>
        </p:nvSpPr>
        <p:spPr>
          <a:xfrm>
            <a:off x="3999854" y="1318360"/>
            <a:ext cx="4700861" cy="1938992"/>
          </a:xfrm>
          <a:prstGeom prst="rect">
            <a:avLst/>
          </a:prstGeom>
          <a:noFill/>
        </p:spPr>
        <p:txBody>
          <a:bodyPr wrap="square" rtlCol="0">
            <a:spAutoFit/>
          </a:bodyPr>
          <a:lstStyle/>
          <a:p>
            <a:r>
              <a:rPr lang="en-US" sz="2400" dirty="0" smtClean="0">
                <a:solidFill>
                  <a:srgbClr val="FFFF00"/>
                </a:solidFill>
                <a:latin typeface="Eurostile"/>
                <a:cs typeface="Eurostile"/>
              </a:rPr>
              <a:t>You shall not add to the word which I command you, nor take from it, that you may keep the commandments of the LORD your God which I command you.</a:t>
            </a:r>
            <a:endParaRPr lang="en-US" sz="2400" dirty="0">
              <a:solidFill>
                <a:srgbClr val="FFFF00"/>
              </a:solidFill>
              <a:latin typeface="Eurostile"/>
              <a:cs typeface="Eurostile"/>
            </a:endParaRPr>
          </a:p>
        </p:txBody>
      </p:sp>
      <p:sp>
        <p:nvSpPr>
          <p:cNvPr id="6" name="TextBox 5"/>
          <p:cNvSpPr txBox="1"/>
          <p:nvPr/>
        </p:nvSpPr>
        <p:spPr>
          <a:xfrm>
            <a:off x="4775084" y="3438803"/>
            <a:ext cx="4024597" cy="830997"/>
          </a:xfrm>
          <a:prstGeom prst="rect">
            <a:avLst/>
          </a:prstGeom>
          <a:noFill/>
        </p:spPr>
        <p:txBody>
          <a:bodyPr wrap="square" rtlCol="0">
            <a:spAutoFit/>
          </a:bodyPr>
          <a:lstStyle/>
          <a:p>
            <a:pPr algn="r"/>
            <a:r>
              <a:rPr lang="en-US" sz="4800" b="1" dirty="0" smtClean="0">
                <a:solidFill>
                  <a:schemeClr val="tx2">
                    <a:lumMod val="20000"/>
                    <a:lumOff val="80000"/>
                  </a:schemeClr>
                </a:solidFill>
                <a:latin typeface="Learning Curve"/>
                <a:cs typeface="Learning Curve"/>
              </a:rPr>
              <a:t>Deuteronomy 4: 2.</a:t>
            </a:r>
            <a:endParaRPr lang="en-US" sz="4800" b="1" dirty="0">
              <a:solidFill>
                <a:schemeClr val="tx2">
                  <a:lumMod val="20000"/>
                  <a:lumOff val="80000"/>
                </a:schemeClr>
              </a:solidFill>
              <a:latin typeface="Learning Curve"/>
              <a:cs typeface="Learning Curve"/>
            </a:endParaRPr>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flipH="1">
            <a:off x="288649" y="1022491"/>
            <a:ext cx="2548362" cy="2548362"/>
          </a:xfrm>
          <a:prstGeom prst="rect">
            <a:avLst/>
          </a:prstGeom>
        </p:spPr>
      </p:pic>
      <p:sp>
        <p:nvSpPr>
          <p:cNvPr id="4" name="TextBox 3"/>
          <p:cNvSpPr txBox="1"/>
          <p:nvPr/>
        </p:nvSpPr>
        <p:spPr>
          <a:xfrm>
            <a:off x="164953" y="3981245"/>
            <a:ext cx="2902988" cy="830997"/>
          </a:xfrm>
          <a:prstGeom prst="rect">
            <a:avLst/>
          </a:prstGeom>
          <a:noFill/>
        </p:spPr>
        <p:txBody>
          <a:bodyPr wrap="square" rtlCol="0">
            <a:spAutoFit/>
          </a:bodyPr>
          <a:lstStyle/>
          <a:p>
            <a:pPr algn="ctr"/>
            <a:r>
              <a:rPr lang="en-US" sz="2400" dirty="0" smtClean="0">
                <a:solidFill>
                  <a:schemeClr val="bg1"/>
                </a:solidFill>
                <a:latin typeface="Arial Black"/>
                <a:cs typeface="Arial Black"/>
              </a:rPr>
              <a:t>NO RIGHT TURN</a:t>
            </a:r>
            <a:endParaRPr lang="en-US" sz="2400" dirty="0">
              <a:solidFill>
                <a:schemeClr val="bg1"/>
              </a:solidFill>
              <a:latin typeface="Arial Black"/>
              <a:cs typeface="Arial Black"/>
            </a:endParaRPr>
          </a:p>
        </p:txBody>
      </p:sp>
      <p:sp>
        <p:nvSpPr>
          <p:cNvPr id="5" name="TextBox 4"/>
          <p:cNvSpPr txBox="1"/>
          <p:nvPr/>
        </p:nvSpPr>
        <p:spPr>
          <a:xfrm>
            <a:off x="3999854" y="1318360"/>
            <a:ext cx="4700861" cy="1938992"/>
          </a:xfrm>
          <a:prstGeom prst="rect">
            <a:avLst/>
          </a:prstGeom>
          <a:noFill/>
        </p:spPr>
        <p:txBody>
          <a:bodyPr wrap="square" rtlCol="0">
            <a:spAutoFit/>
          </a:bodyPr>
          <a:lstStyle/>
          <a:p>
            <a:r>
              <a:rPr lang="en-US" sz="2400" dirty="0" smtClean="0">
                <a:solidFill>
                  <a:srgbClr val="FFFF00"/>
                </a:solidFill>
                <a:latin typeface="Eurostile"/>
                <a:cs typeface="Eurostile"/>
              </a:rPr>
              <a:t>You </a:t>
            </a:r>
            <a:r>
              <a:rPr lang="en-US" sz="2400" dirty="0" smtClean="0">
                <a:solidFill>
                  <a:srgbClr val="FF0000"/>
                </a:solidFill>
                <a:latin typeface="Eurostile"/>
                <a:cs typeface="Eurostile"/>
              </a:rPr>
              <a:t>shall not add to the word </a:t>
            </a:r>
            <a:r>
              <a:rPr lang="en-US" sz="2400" dirty="0" smtClean="0">
                <a:solidFill>
                  <a:srgbClr val="FFFF00"/>
                </a:solidFill>
                <a:latin typeface="Eurostile"/>
                <a:cs typeface="Eurostile"/>
              </a:rPr>
              <a:t>which I command you, nor take from it, that you may keep the commandments of the LORD your God which I command you.</a:t>
            </a:r>
            <a:endParaRPr lang="en-US" sz="2400" dirty="0">
              <a:solidFill>
                <a:srgbClr val="FFFF00"/>
              </a:solidFill>
              <a:latin typeface="Eurostile"/>
              <a:cs typeface="Eurostile"/>
            </a:endParaRPr>
          </a:p>
        </p:txBody>
      </p:sp>
      <p:sp>
        <p:nvSpPr>
          <p:cNvPr id="6" name="TextBox 5"/>
          <p:cNvSpPr txBox="1"/>
          <p:nvPr/>
        </p:nvSpPr>
        <p:spPr>
          <a:xfrm>
            <a:off x="4775084" y="3438803"/>
            <a:ext cx="4024597" cy="830997"/>
          </a:xfrm>
          <a:prstGeom prst="rect">
            <a:avLst/>
          </a:prstGeom>
          <a:noFill/>
        </p:spPr>
        <p:txBody>
          <a:bodyPr wrap="square" rtlCol="0">
            <a:spAutoFit/>
          </a:bodyPr>
          <a:lstStyle/>
          <a:p>
            <a:pPr algn="r"/>
            <a:r>
              <a:rPr lang="en-US" sz="4800" b="1" dirty="0" smtClean="0">
                <a:solidFill>
                  <a:schemeClr val="tx2">
                    <a:lumMod val="20000"/>
                    <a:lumOff val="80000"/>
                  </a:schemeClr>
                </a:solidFill>
                <a:latin typeface="Learning Curve"/>
                <a:cs typeface="Learning Curve"/>
              </a:rPr>
              <a:t>Deuteronomy 4: 2.</a:t>
            </a:r>
            <a:endParaRPr lang="en-US" sz="4800" b="1" dirty="0">
              <a:solidFill>
                <a:schemeClr val="tx2">
                  <a:lumMod val="20000"/>
                  <a:lumOff val="80000"/>
                </a:schemeClr>
              </a:solidFill>
              <a:latin typeface="Learning Curve"/>
              <a:cs typeface="Learning Curve"/>
            </a:endParaRPr>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flipH="1">
            <a:off x="288649" y="1022491"/>
            <a:ext cx="2548362" cy="2548362"/>
          </a:xfrm>
          <a:prstGeom prst="rect">
            <a:avLst/>
          </a:prstGeom>
        </p:spPr>
      </p:pic>
      <p:sp>
        <p:nvSpPr>
          <p:cNvPr id="4" name="TextBox 3"/>
          <p:cNvSpPr txBox="1"/>
          <p:nvPr/>
        </p:nvSpPr>
        <p:spPr>
          <a:xfrm>
            <a:off x="164953" y="3981245"/>
            <a:ext cx="2902988" cy="830997"/>
          </a:xfrm>
          <a:prstGeom prst="rect">
            <a:avLst/>
          </a:prstGeom>
          <a:noFill/>
        </p:spPr>
        <p:txBody>
          <a:bodyPr wrap="square" rtlCol="0">
            <a:spAutoFit/>
          </a:bodyPr>
          <a:lstStyle/>
          <a:p>
            <a:pPr algn="ctr"/>
            <a:r>
              <a:rPr lang="en-US" sz="2400" dirty="0" smtClean="0">
                <a:solidFill>
                  <a:schemeClr val="bg1"/>
                </a:solidFill>
                <a:latin typeface="Arial Black"/>
                <a:cs typeface="Arial Black"/>
              </a:rPr>
              <a:t>NO RIGHT TURN</a:t>
            </a:r>
            <a:endParaRPr lang="en-US" sz="2400" dirty="0">
              <a:solidFill>
                <a:schemeClr val="bg1"/>
              </a:solidFill>
              <a:latin typeface="Arial Black"/>
              <a:cs typeface="Arial Black"/>
            </a:endParaRPr>
          </a:p>
        </p:txBody>
      </p:sp>
      <p:sp>
        <p:nvSpPr>
          <p:cNvPr id="5" name="TextBox 4"/>
          <p:cNvSpPr txBox="1"/>
          <p:nvPr/>
        </p:nvSpPr>
        <p:spPr>
          <a:xfrm>
            <a:off x="3999854" y="1318360"/>
            <a:ext cx="4700861" cy="1938992"/>
          </a:xfrm>
          <a:prstGeom prst="rect">
            <a:avLst/>
          </a:prstGeom>
          <a:noFill/>
        </p:spPr>
        <p:txBody>
          <a:bodyPr wrap="square" rtlCol="0">
            <a:spAutoFit/>
          </a:bodyPr>
          <a:lstStyle/>
          <a:p>
            <a:r>
              <a:rPr lang="en-US" sz="2400" dirty="0" smtClean="0">
                <a:solidFill>
                  <a:srgbClr val="FFFF00"/>
                </a:solidFill>
                <a:latin typeface="Eurostile"/>
                <a:cs typeface="Eurostile"/>
              </a:rPr>
              <a:t>Every word of God is pure; He is a shield to those who put their trust in Him.  </a:t>
            </a:r>
            <a:r>
              <a:rPr lang="en-US" sz="2400" baseline="30000" dirty="0" smtClean="0">
                <a:solidFill>
                  <a:srgbClr val="FFFF00"/>
                </a:solidFill>
                <a:latin typeface="Eurostile"/>
                <a:cs typeface="Eurostile"/>
              </a:rPr>
              <a:t>6 </a:t>
            </a:r>
            <a:r>
              <a:rPr lang="en-US" sz="2400" dirty="0" smtClean="0">
                <a:solidFill>
                  <a:srgbClr val="FFFF00"/>
                </a:solidFill>
                <a:latin typeface="Eurostile"/>
                <a:cs typeface="Eurostile"/>
              </a:rPr>
              <a:t>Do not add to His words, Lest He rebuke you, and you be found a liar.</a:t>
            </a:r>
            <a:endParaRPr lang="en-US" sz="2400" dirty="0">
              <a:solidFill>
                <a:srgbClr val="FFFF00"/>
              </a:solidFill>
              <a:latin typeface="Eurostile"/>
              <a:cs typeface="Eurostile"/>
            </a:endParaRPr>
          </a:p>
        </p:txBody>
      </p:sp>
      <p:sp>
        <p:nvSpPr>
          <p:cNvPr id="6" name="TextBox 5"/>
          <p:cNvSpPr txBox="1"/>
          <p:nvPr/>
        </p:nvSpPr>
        <p:spPr>
          <a:xfrm>
            <a:off x="4775084" y="3438803"/>
            <a:ext cx="4024597" cy="830997"/>
          </a:xfrm>
          <a:prstGeom prst="rect">
            <a:avLst/>
          </a:prstGeom>
          <a:noFill/>
        </p:spPr>
        <p:txBody>
          <a:bodyPr wrap="square" rtlCol="0">
            <a:spAutoFit/>
          </a:bodyPr>
          <a:lstStyle/>
          <a:p>
            <a:pPr algn="r"/>
            <a:r>
              <a:rPr lang="en-US" sz="4800" b="1" dirty="0" smtClean="0">
                <a:solidFill>
                  <a:schemeClr val="tx2">
                    <a:lumMod val="20000"/>
                    <a:lumOff val="80000"/>
                  </a:schemeClr>
                </a:solidFill>
                <a:latin typeface="Learning Curve"/>
                <a:cs typeface="Learning Curve"/>
              </a:rPr>
              <a:t>Proverbs 30: 5-6.</a:t>
            </a:r>
            <a:endParaRPr lang="en-US" sz="4800" b="1" dirty="0">
              <a:solidFill>
                <a:schemeClr val="tx2">
                  <a:lumMod val="20000"/>
                  <a:lumOff val="80000"/>
                </a:schemeClr>
              </a:solidFill>
              <a:latin typeface="Learning Curve"/>
              <a:cs typeface="Learning Curve"/>
            </a:endParaRPr>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flipH="1">
            <a:off x="288649" y="1022491"/>
            <a:ext cx="2548362" cy="2548362"/>
          </a:xfrm>
          <a:prstGeom prst="rect">
            <a:avLst/>
          </a:prstGeom>
        </p:spPr>
      </p:pic>
      <p:sp>
        <p:nvSpPr>
          <p:cNvPr id="4" name="TextBox 3"/>
          <p:cNvSpPr txBox="1"/>
          <p:nvPr/>
        </p:nvSpPr>
        <p:spPr>
          <a:xfrm>
            <a:off x="164953" y="3981245"/>
            <a:ext cx="2902988" cy="830997"/>
          </a:xfrm>
          <a:prstGeom prst="rect">
            <a:avLst/>
          </a:prstGeom>
          <a:noFill/>
        </p:spPr>
        <p:txBody>
          <a:bodyPr wrap="square" rtlCol="0">
            <a:spAutoFit/>
          </a:bodyPr>
          <a:lstStyle/>
          <a:p>
            <a:pPr algn="ctr"/>
            <a:r>
              <a:rPr lang="en-US" sz="2400" dirty="0" smtClean="0">
                <a:solidFill>
                  <a:schemeClr val="bg1"/>
                </a:solidFill>
                <a:latin typeface="Arial Black"/>
                <a:cs typeface="Arial Black"/>
              </a:rPr>
              <a:t>NO RIGHT TURN</a:t>
            </a:r>
            <a:endParaRPr lang="en-US" sz="2400" dirty="0">
              <a:solidFill>
                <a:schemeClr val="bg1"/>
              </a:solidFill>
              <a:latin typeface="Arial Black"/>
              <a:cs typeface="Arial Black"/>
            </a:endParaRPr>
          </a:p>
        </p:txBody>
      </p:sp>
      <p:sp>
        <p:nvSpPr>
          <p:cNvPr id="5" name="TextBox 4"/>
          <p:cNvSpPr txBox="1"/>
          <p:nvPr/>
        </p:nvSpPr>
        <p:spPr>
          <a:xfrm>
            <a:off x="3999854" y="1318360"/>
            <a:ext cx="4700861" cy="1938992"/>
          </a:xfrm>
          <a:prstGeom prst="rect">
            <a:avLst/>
          </a:prstGeom>
          <a:noFill/>
        </p:spPr>
        <p:txBody>
          <a:bodyPr wrap="square" rtlCol="0">
            <a:spAutoFit/>
          </a:bodyPr>
          <a:lstStyle/>
          <a:p>
            <a:r>
              <a:rPr lang="en-US" sz="2400" dirty="0" smtClean="0">
                <a:solidFill>
                  <a:srgbClr val="FFFF00"/>
                </a:solidFill>
                <a:latin typeface="Eurostile"/>
                <a:cs typeface="Eurostile"/>
              </a:rPr>
              <a:t>Every word of God is pure; He is a shield to those who put their trust in Him.  </a:t>
            </a:r>
            <a:r>
              <a:rPr lang="en-US" sz="2400" baseline="30000" dirty="0" smtClean="0">
                <a:solidFill>
                  <a:srgbClr val="FFFF00"/>
                </a:solidFill>
                <a:latin typeface="Eurostile"/>
                <a:cs typeface="Eurostile"/>
              </a:rPr>
              <a:t>6 </a:t>
            </a:r>
            <a:r>
              <a:rPr lang="en-US" sz="2400" dirty="0" smtClean="0">
                <a:solidFill>
                  <a:srgbClr val="FF0000"/>
                </a:solidFill>
                <a:latin typeface="Eurostile"/>
                <a:cs typeface="Eurostile"/>
              </a:rPr>
              <a:t>Do not add to His words</a:t>
            </a:r>
            <a:r>
              <a:rPr lang="en-US" sz="2400" dirty="0" smtClean="0">
                <a:solidFill>
                  <a:srgbClr val="FFFF00"/>
                </a:solidFill>
                <a:latin typeface="Eurostile"/>
                <a:cs typeface="Eurostile"/>
              </a:rPr>
              <a:t>, Lest He rebuke you, and you be found a liar.</a:t>
            </a:r>
            <a:endParaRPr lang="en-US" sz="2400" dirty="0">
              <a:solidFill>
                <a:srgbClr val="FFFF00"/>
              </a:solidFill>
              <a:latin typeface="Eurostile"/>
              <a:cs typeface="Eurostile"/>
            </a:endParaRPr>
          </a:p>
        </p:txBody>
      </p:sp>
      <p:sp>
        <p:nvSpPr>
          <p:cNvPr id="6" name="TextBox 5"/>
          <p:cNvSpPr txBox="1"/>
          <p:nvPr/>
        </p:nvSpPr>
        <p:spPr>
          <a:xfrm>
            <a:off x="4775084" y="3438803"/>
            <a:ext cx="4024597" cy="830997"/>
          </a:xfrm>
          <a:prstGeom prst="rect">
            <a:avLst/>
          </a:prstGeom>
          <a:noFill/>
        </p:spPr>
        <p:txBody>
          <a:bodyPr wrap="square" rtlCol="0">
            <a:spAutoFit/>
          </a:bodyPr>
          <a:lstStyle/>
          <a:p>
            <a:pPr algn="r"/>
            <a:r>
              <a:rPr lang="en-US" sz="4800" b="1" dirty="0" smtClean="0">
                <a:solidFill>
                  <a:schemeClr val="tx2">
                    <a:lumMod val="20000"/>
                    <a:lumOff val="80000"/>
                  </a:schemeClr>
                </a:solidFill>
                <a:latin typeface="Learning Curve"/>
                <a:cs typeface="Learning Curve"/>
              </a:rPr>
              <a:t>Proverbs 30: 5-6.</a:t>
            </a:r>
            <a:endParaRPr lang="en-US" sz="4800" b="1" dirty="0">
              <a:solidFill>
                <a:schemeClr val="tx2">
                  <a:lumMod val="20000"/>
                  <a:lumOff val="80000"/>
                </a:schemeClr>
              </a:solidFill>
              <a:latin typeface="Learning Curve"/>
              <a:cs typeface="Learning Curve"/>
            </a:endParaRP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flipH="1">
            <a:off x="288649" y="1022491"/>
            <a:ext cx="2548362" cy="2548362"/>
          </a:xfrm>
          <a:prstGeom prst="rect">
            <a:avLst/>
          </a:prstGeom>
        </p:spPr>
      </p:pic>
      <p:sp>
        <p:nvSpPr>
          <p:cNvPr id="4" name="TextBox 3"/>
          <p:cNvSpPr txBox="1"/>
          <p:nvPr/>
        </p:nvSpPr>
        <p:spPr>
          <a:xfrm>
            <a:off x="164953" y="3981245"/>
            <a:ext cx="2902988" cy="830997"/>
          </a:xfrm>
          <a:prstGeom prst="rect">
            <a:avLst/>
          </a:prstGeom>
          <a:noFill/>
        </p:spPr>
        <p:txBody>
          <a:bodyPr wrap="square" rtlCol="0">
            <a:spAutoFit/>
          </a:bodyPr>
          <a:lstStyle/>
          <a:p>
            <a:pPr algn="ctr"/>
            <a:r>
              <a:rPr lang="en-US" sz="2400" dirty="0" smtClean="0">
                <a:solidFill>
                  <a:schemeClr val="bg1"/>
                </a:solidFill>
                <a:latin typeface="Arial Black"/>
                <a:cs typeface="Arial Black"/>
              </a:rPr>
              <a:t>NO RIGHT TURN</a:t>
            </a:r>
            <a:endParaRPr lang="en-US" sz="2400" dirty="0">
              <a:solidFill>
                <a:schemeClr val="bg1"/>
              </a:solidFill>
              <a:latin typeface="Arial Black"/>
              <a:cs typeface="Arial Black"/>
            </a:endParaRPr>
          </a:p>
        </p:txBody>
      </p:sp>
      <p:sp>
        <p:nvSpPr>
          <p:cNvPr id="5" name="TextBox 4"/>
          <p:cNvSpPr txBox="1"/>
          <p:nvPr/>
        </p:nvSpPr>
        <p:spPr>
          <a:xfrm>
            <a:off x="3999854" y="657259"/>
            <a:ext cx="4700861" cy="2862322"/>
          </a:xfrm>
          <a:prstGeom prst="rect">
            <a:avLst/>
          </a:prstGeom>
          <a:noFill/>
        </p:spPr>
        <p:txBody>
          <a:bodyPr wrap="square" rtlCol="0">
            <a:spAutoFit/>
          </a:bodyPr>
          <a:lstStyle/>
          <a:p>
            <a:r>
              <a:rPr lang="en-US" sz="2000" dirty="0" smtClean="0">
                <a:solidFill>
                  <a:srgbClr val="FFFF00"/>
                </a:solidFill>
                <a:latin typeface="Eurostile"/>
                <a:cs typeface="Eurostile"/>
              </a:rPr>
              <a:t>For I testify to everyone who hears the words of the prophecy of this book: If anyone adds to these things, God will add to him the plagues that are written in this book; 19 and if anyone takes away from the words of the book of this prophecy, God shall take away his part from the Book of Life, from the holy city, and from the things which are written in this book.</a:t>
            </a:r>
            <a:endParaRPr lang="en-US" sz="2000" dirty="0">
              <a:solidFill>
                <a:srgbClr val="FFFF00"/>
              </a:solidFill>
              <a:latin typeface="Eurostile"/>
              <a:cs typeface="Eurostile"/>
            </a:endParaRPr>
          </a:p>
        </p:txBody>
      </p:sp>
      <p:sp>
        <p:nvSpPr>
          <p:cNvPr id="6" name="TextBox 5"/>
          <p:cNvSpPr txBox="1"/>
          <p:nvPr/>
        </p:nvSpPr>
        <p:spPr>
          <a:xfrm>
            <a:off x="4775084" y="3704556"/>
            <a:ext cx="4024597" cy="830997"/>
          </a:xfrm>
          <a:prstGeom prst="rect">
            <a:avLst/>
          </a:prstGeom>
          <a:noFill/>
        </p:spPr>
        <p:txBody>
          <a:bodyPr wrap="square" rtlCol="0">
            <a:spAutoFit/>
          </a:bodyPr>
          <a:lstStyle/>
          <a:p>
            <a:pPr algn="r"/>
            <a:r>
              <a:rPr lang="en-US" sz="4800" b="1" dirty="0" smtClean="0">
                <a:solidFill>
                  <a:schemeClr val="tx2">
                    <a:lumMod val="20000"/>
                    <a:lumOff val="80000"/>
                  </a:schemeClr>
                </a:solidFill>
                <a:latin typeface="Learning Curve"/>
                <a:cs typeface="Learning Curve"/>
              </a:rPr>
              <a:t>Revelation 22: 18-19.</a:t>
            </a:r>
            <a:endParaRPr lang="en-US" sz="4800" b="1" dirty="0">
              <a:solidFill>
                <a:schemeClr val="tx2">
                  <a:lumMod val="20000"/>
                  <a:lumOff val="80000"/>
                </a:schemeClr>
              </a:solidFill>
              <a:latin typeface="Learning Curve"/>
              <a:cs typeface="Learning Curve"/>
            </a:endParaRPr>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flipH="1">
            <a:off x="288649" y="1022491"/>
            <a:ext cx="2548362" cy="2548362"/>
          </a:xfrm>
          <a:prstGeom prst="rect">
            <a:avLst/>
          </a:prstGeom>
        </p:spPr>
      </p:pic>
      <p:sp>
        <p:nvSpPr>
          <p:cNvPr id="4" name="TextBox 3"/>
          <p:cNvSpPr txBox="1"/>
          <p:nvPr/>
        </p:nvSpPr>
        <p:spPr>
          <a:xfrm>
            <a:off x="164953" y="3981245"/>
            <a:ext cx="2902988" cy="830997"/>
          </a:xfrm>
          <a:prstGeom prst="rect">
            <a:avLst/>
          </a:prstGeom>
          <a:noFill/>
        </p:spPr>
        <p:txBody>
          <a:bodyPr wrap="square" rtlCol="0">
            <a:spAutoFit/>
          </a:bodyPr>
          <a:lstStyle/>
          <a:p>
            <a:pPr algn="ctr"/>
            <a:r>
              <a:rPr lang="en-US" sz="2400" dirty="0" smtClean="0">
                <a:solidFill>
                  <a:schemeClr val="bg1"/>
                </a:solidFill>
                <a:latin typeface="Arial Black"/>
                <a:cs typeface="Arial Black"/>
              </a:rPr>
              <a:t>NO RIGHT TURN</a:t>
            </a:r>
            <a:endParaRPr lang="en-US" sz="2400" dirty="0">
              <a:solidFill>
                <a:schemeClr val="bg1"/>
              </a:solidFill>
              <a:latin typeface="Arial Black"/>
              <a:cs typeface="Arial Black"/>
            </a:endParaRPr>
          </a:p>
        </p:txBody>
      </p:sp>
      <p:sp>
        <p:nvSpPr>
          <p:cNvPr id="5" name="TextBox 4"/>
          <p:cNvSpPr txBox="1"/>
          <p:nvPr/>
        </p:nvSpPr>
        <p:spPr>
          <a:xfrm>
            <a:off x="3999854" y="657259"/>
            <a:ext cx="4700861" cy="2862322"/>
          </a:xfrm>
          <a:prstGeom prst="rect">
            <a:avLst/>
          </a:prstGeom>
          <a:noFill/>
        </p:spPr>
        <p:txBody>
          <a:bodyPr wrap="square" rtlCol="0">
            <a:spAutoFit/>
          </a:bodyPr>
          <a:lstStyle/>
          <a:p>
            <a:r>
              <a:rPr lang="en-US" sz="2000" dirty="0" smtClean="0">
                <a:solidFill>
                  <a:srgbClr val="FFFF00"/>
                </a:solidFill>
                <a:latin typeface="Eurostile"/>
                <a:cs typeface="Eurostile"/>
              </a:rPr>
              <a:t>For I testify to everyone who hears the words of the prophecy of this book: </a:t>
            </a:r>
            <a:r>
              <a:rPr lang="en-US" sz="2000" dirty="0" smtClean="0">
                <a:solidFill>
                  <a:srgbClr val="FF0000"/>
                </a:solidFill>
                <a:latin typeface="Eurostile"/>
                <a:cs typeface="Eurostile"/>
              </a:rPr>
              <a:t>If anyone adds to these things</a:t>
            </a:r>
            <a:r>
              <a:rPr lang="en-US" sz="2000" dirty="0" smtClean="0">
                <a:solidFill>
                  <a:srgbClr val="FFFF00"/>
                </a:solidFill>
                <a:latin typeface="Eurostile"/>
                <a:cs typeface="Eurostile"/>
              </a:rPr>
              <a:t>, God will add to him the plagues that are written in this book; 19 and if anyone takes away from the words of the book of this prophecy, God shall take away his part from the Book of Life, from the holy city, and from the things which are written in this book.</a:t>
            </a:r>
            <a:endParaRPr lang="en-US" sz="2000" dirty="0">
              <a:solidFill>
                <a:srgbClr val="FFFF00"/>
              </a:solidFill>
              <a:latin typeface="Eurostile"/>
              <a:cs typeface="Eurostile"/>
            </a:endParaRPr>
          </a:p>
        </p:txBody>
      </p:sp>
      <p:sp>
        <p:nvSpPr>
          <p:cNvPr id="6" name="TextBox 5"/>
          <p:cNvSpPr txBox="1"/>
          <p:nvPr/>
        </p:nvSpPr>
        <p:spPr>
          <a:xfrm>
            <a:off x="4775084" y="3704556"/>
            <a:ext cx="4024597" cy="830997"/>
          </a:xfrm>
          <a:prstGeom prst="rect">
            <a:avLst/>
          </a:prstGeom>
          <a:noFill/>
        </p:spPr>
        <p:txBody>
          <a:bodyPr wrap="square" rtlCol="0">
            <a:spAutoFit/>
          </a:bodyPr>
          <a:lstStyle/>
          <a:p>
            <a:pPr algn="r"/>
            <a:r>
              <a:rPr lang="en-US" sz="4800" b="1" dirty="0" smtClean="0">
                <a:solidFill>
                  <a:schemeClr val="tx2">
                    <a:lumMod val="20000"/>
                    <a:lumOff val="80000"/>
                  </a:schemeClr>
                </a:solidFill>
                <a:latin typeface="Learning Curve"/>
                <a:cs typeface="Learning Curve"/>
              </a:rPr>
              <a:t>Revelation 22: 18-19.</a:t>
            </a:r>
            <a:endParaRPr lang="en-US" sz="4800" b="1" dirty="0">
              <a:solidFill>
                <a:schemeClr val="tx2">
                  <a:lumMod val="20000"/>
                  <a:lumOff val="80000"/>
                </a:schemeClr>
              </a:solidFill>
              <a:latin typeface="Learning Curve"/>
              <a:cs typeface="Learning Curve"/>
            </a:endParaRPr>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8649" y="1022491"/>
            <a:ext cx="2548362" cy="2548362"/>
          </a:xfrm>
          <a:prstGeom prst="rect">
            <a:avLst/>
          </a:prstGeom>
        </p:spPr>
      </p:pic>
      <p:sp>
        <p:nvSpPr>
          <p:cNvPr id="6" name="TextBox 5"/>
          <p:cNvSpPr txBox="1"/>
          <p:nvPr/>
        </p:nvSpPr>
        <p:spPr>
          <a:xfrm>
            <a:off x="164953" y="3981245"/>
            <a:ext cx="2902988" cy="830997"/>
          </a:xfrm>
          <a:prstGeom prst="rect">
            <a:avLst/>
          </a:prstGeom>
          <a:noFill/>
        </p:spPr>
        <p:txBody>
          <a:bodyPr wrap="square" rtlCol="0">
            <a:spAutoFit/>
          </a:bodyPr>
          <a:lstStyle/>
          <a:p>
            <a:pPr algn="ctr"/>
            <a:r>
              <a:rPr lang="en-US" sz="2400" dirty="0" smtClean="0">
                <a:solidFill>
                  <a:schemeClr val="bg1"/>
                </a:solidFill>
                <a:latin typeface="Arial Black"/>
                <a:cs typeface="Arial Black"/>
              </a:rPr>
              <a:t>NO LEFT</a:t>
            </a:r>
          </a:p>
          <a:p>
            <a:pPr algn="ctr"/>
            <a:r>
              <a:rPr lang="en-US" sz="2400" dirty="0" smtClean="0">
                <a:solidFill>
                  <a:schemeClr val="bg1"/>
                </a:solidFill>
                <a:latin typeface="Arial Black"/>
                <a:cs typeface="Arial Black"/>
              </a:rPr>
              <a:t>TURN</a:t>
            </a:r>
            <a:endParaRPr lang="en-US" sz="2400" dirty="0">
              <a:solidFill>
                <a:schemeClr val="bg1"/>
              </a:solidFill>
              <a:latin typeface="Arial Black"/>
              <a:cs typeface="Arial Black"/>
            </a:endParaRPr>
          </a:p>
        </p:txBody>
      </p:sp>
      <p:sp>
        <p:nvSpPr>
          <p:cNvPr id="9" name="TextBox 8"/>
          <p:cNvSpPr txBox="1"/>
          <p:nvPr/>
        </p:nvSpPr>
        <p:spPr>
          <a:xfrm>
            <a:off x="3999854" y="1318360"/>
            <a:ext cx="4700861" cy="1938992"/>
          </a:xfrm>
          <a:prstGeom prst="rect">
            <a:avLst/>
          </a:prstGeom>
          <a:noFill/>
        </p:spPr>
        <p:txBody>
          <a:bodyPr wrap="square" rtlCol="0">
            <a:spAutoFit/>
          </a:bodyPr>
          <a:lstStyle/>
          <a:p>
            <a:r>
              <a:rPr lang="en-US" sz="2400" dirty="0" smtClean="0">
                <a:solidFill>
                  <a:srgbClr val="FFFF00"/>
                </a:solidFill>
                <a:latin typeface="Eurostile"/>
                <a:cs typeface="Eurostile"/>
              </a:rPr>
              <a:t>You shall not add to the word which I command you, nor take from it, that you may keep the commandments of the LORD your God which I command you.</a:t>
            </a:r>
            <a:endParaRPr lang="en-US" sz="2400" dirty="0">
              <a:solidFill>
                <a:srgbClr val="FFFF00"/>
              </a:solidFill>
              <a:latin typeface="Eurostile"/>
              <a:cs typeface="Eurostile"/>
            </a:endParaRPr>
          </a:p>
        </p:txBody>
      </p:sp>
      <p:sp>
        <p:nvSpPr>
          <p:cNvPr id="10" name="TextBox 9"/>
          <p:cNvSpPr txBox="1"/>
          <p:nvPr/>
        </p:nvSpPr>
        <p:spPr>
          <a:xfrm>
            <a:off x="4775084" y="3438803"/>
            <a:ext cx="4024597" cy="830997"/>
          </a:xfrm>
          <a:prstGeom prst="rect">
            <a:avLst/>
          </a:prstGeom>
          <a:noFill/>
        </p:spPr>
        <p:txBody>
          <a:bodyPr wrap="square" rtlCol="0">
            <a:spAutoFit/>
          </a:bodyPr>
          <a:lstStyle/>
          <a:p>
            <a:pPr algn="r"/>
            <a:r>
              <a:rPr lang="en-US" sz="4800" b="1" dirty="0" smtClean="0">
                <a:solidFill>
                  <a:schemeClr val="tx2">
                    <a:lumMod val="20000"/>
                    <a:lumOff val="80000"/>
                  </a:schemeClr>
                </a:solidFill>
                <a:latin typeface="Learning Curve"/>
                <a:cs typeface="Learning Curve"/>
              </a:rPr>
              <a:t>Deuteronomy 4: 2.</a:t>
            </a:r>
            <a:endParaRPr lang="en-US" sz="4800" b="1" dirty="0">
              <a:solidFill>
                <a:schemeClr val="tx2">
                  <a:lumMod val="20000"/>
                  <a:lumOff val="80000"/>
                </a:schemeClr>
              </a:solidFill>
              <a:latin typeface="Learning Curve"/>
              <a:cs typeface="Learning Curve"/>
            </a:endParaRPr>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8649" y="1022491"/>
            <a:ext cx="2548362" cy="2548362"/>
          </a:xfrm>
          <a:prstGeom prst="rect">
            <a:avLst/>
          </a:prstGeom>
        </p:spPr>
      </p:pic>
      <p:sp>
        <p:nvSpPr>
          <p:cNvPr id="6" name="TextBox 5"/>
          <p:cNvSpPr txBox="1"/>
          <p:nvPr/>
        </p:nvSpPr>
        <p:spPr>
          <a:xfrm>
            <a:off x="164953" y="3981245"/>
            <a:ext cx="2902988" cy="830997"/>
          </a:xfrm>
          <a:prstGeom prst="rect">
            <a:avLst/>
          </a:prstGeom>
          <a:noFill/>
        </p:spPr>
        <p:txBody>
          <a:bodyPr wrap="square" rtlCol="0">
            <a:spAutoFit/>
          </a:bodyPr>
          <a:lstStyle/>
          <a:p>
            <a:pPr algn="ctr"/>
            <a:r>
              <a:rPr lang="en-US" sz="2400" dirty="0" smtClean="0">
                <a:solidFill>
                  <a:schemeClr val="bg1"/>
                </a:solidFill>
                <a:latin typeface="Arial Black"/>
                <a:cs typeface="Arial Black"/>
              </a:rPr>
              <a:t>NO LEFT</a:t>
            </a:r>
          </a:p>
          <a:p>
            <a:pPr algn="ctr"/>
            <a:r>
              <a:rPr lang="en-US" sz="2400" dirty="0" smtClean="0">
                <a:solidFill>
                  <a:schemeClr val="bg1"/>
                </a:solidFill>
                <a:latin typeface="Arial Black"/>
                <a:cs typeface="Arial Black"/>
              </a:rPr>
              <a:t>TURN</a:t>
            </a:r>
            <a:endParaRPr lang="en-US" sz="2400" dirty="0">
              <a:solidFill>
                <a:schemeClr val="bg1"/>
              </a:solidFill>
              <a:latin typeface="Arial Black"/>
              <a:cs typeface="Arial Black"/>
            </a:endParaRPr>
          </a:p>
        </p:txBody>
      </p:sp>
      <p:sp>
        <p:nvSpPr>
          <p:cNvPr id="9" name="TextBox 8"/>
          <p:cNvSpPr txBox="1"/>
          <p:nvPr/>
        </p:nvSpPr>
        <p:spPr>
          <a:xfrm>
            <a:off x="3999854" y="1318360"/>
            <a:ext cx="4700861" cy="1938992"/>
          </a:xfrm>
          <a:prstGeom prst="rect">
            <a:avLst/>
          </a:prstGeom>
          <a:noFill/>
        </p:spPr>
        <p:txBody>
          <a:bodyPr wrap="square" rtlCol="0">
            <a:spAutoFit/>
          </a:bodyPr>
          <a:lstStyle/>
          <a:p>
            <a:r>
              <a:rPr lang="en-US" sz="2400" dirty="0" smtClean="0">
                <a:solidFill>
                  <a:srgbClr val="FFFF00"/>
                </a:solidFill>
                <a:latin typeface="Eurostile"/>
                <a:cs typeface="Eurostile"/>
              </a:rPr>
              <a:t>You shall not add to the word which I command you,</a:t>
            </a:r>
            <a:r>
              <a:rPr lang="en-US" sz="2400" dirty="0" smtClean="0">
                <a:solidFill>
                  <a:srgbClr val="FF0000"/>
                </a:solidFill>
                <a:latin typeface="Eurostile"/>
                <a:cs typeface="Eurostile"/>
              </a:rPr>
              <a:t> nor take from it</a:t>
            </a:r>
            <a:r>
              <a:rPr lang="en-US" sz="2400" dirty="0" smtClean="0">
                <a:solidFill>
                  <a:srgbClr val="FFFF00"/>
                </a:solidFill>
                <a:latin typeface="Eurostile"/>
                <a:cs typeface="Eurostile"/>
              </a:rPr>
              <a:t>, that you may keep the commandments of the LORD your God which I command you.</a:t>
            </a:r>
            <a:endParaRPr lang="en-US" sz="2400" dirty="0">
              <a:solidFill>
                <a:srgbClr val="FFFF00"/>
              </a:solidFill>
              <a:latin typeface="Eurostile"/>
              <a:cs typeface="Eurostile"/>
            </a:endParaRPr>
          </a:p>
        </p:txBody>
      </p:sp>
      <p:sp>
        <p:nvSpPr>
          <p:cNvPr id="10" name="TextBox 9"/>
          <p:cNvSpPr txBox="1"/>
          <p:nvPr/>
        </p:nvSpPr>
        <p:spPr>
          <a:xfrm>
            <a:off x="4775084" y="3438803"/>
            <a:ext cx="4024597" cy="830997"/>
          </a:xfrm>
          <a:prstGeom prst="rect">
            <a:avLst/>
          </a:prstGeom>
          <a:noFill/>
        </p:spPr>
        <p:txBody>
          <a:bodyPr wrap="square" rtlCol="0">
            <a:spAutoFit/>
          </a:bodyPr>
          <a:lstStyle/>
          <a:p>
            <a:pPr algn="r"/>
            <a:r>
              <a:rPr lang="en-US" sz="4800" b="1" dirty="0" smtClean="0">
                <a:solidFill>
                  <a:schemeClr val="tx2">
                    <a:lumMod val="20000"/>
                    <a:lumOff val="80000"/>
                  </a:schemeClr>
                </a:solidFill>
                <a:latin typeface="Learning Curve"/>
                <a:cs typeface="Learning Curve"/>
              </a:rPr>
              <a:t>Deuteronomy 4: 2.</a:t>
            </a:r>
            <a:endParaRPr lang="en-US" sz="4800" b="1" dirty="0">
              <a:solidFill>
                <a:schemeClr val="tx2">
                  <a:lumMod val="20000"/>
                  <a:lumOff val="80000"/>
                </a:schemeClr>
              </a:solidFill>
              <a:latin typeface="Learning Curve"/>
              <a:cs typeface="Learning Curve"/>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692756" y="4502568"/>
            <a:ext cx="7793533" cy="523220"/>
          </a:xfrm>
          <a:prstGeom prst="rect">
            <a:avLst/>
          </a:prstGeom>
          <a:noFill/>
        </p:spPr>
        <p:txBody>
          <a:bodyPr wrap="square" rtlCol="0">
            <a:spAutoFit/>
          </a:bodyPr>
          <a:lstStyle/>
          <a:p>
            <a:pPr algn="ctr"/>
            <a:r>
              <a:rPr lang="en-US" sz="2800" b="1" dirty="0" smtClean="0">
                <a:solidFill>
                  <a:srgbClr val="FFFF00"/>
                </a:solidFill>
                <a:latin typeface="SF Arch Rival"/>
                <a:cs typeface="SF Arch Rival"/>
              </a:rPr>
              <a:t>Some signs are silly!</a:t>
            </a:r>
            <a:endParaRPr lang="en-US" sz="2800" b="1" dirty="0">
              <a:solidFill>
                <a:srgbClr val="FFFF00"/>
              </a:solidFill>
              <a:latin typeface="SF Arch Rival"/>
              <a:cs typeface="SF Arch Rival"/>
            </a:endParaRPr>
          </a:p>
        </p:txBody>
      </p:sp>
      <p:pic>
        <p:nvPicPr>
          <p:cNvPr id="5" name="Picture 4"/>
          <p:cNvPicPr>
            <a:picLocks noChangeAspect="1"/>
          </p:cNvPicPr>
          <p:nvPr/>
        </p:nvPicPr>
        <p:blipFill>
          <a:blip r:embed="rId2"/>
          <a:srcRect t="17903"/>
          <a:stretch>
            <a:fillRect/>
          </a:stretch>
        </p:blipFill>
        <p:spPr>
          <a:xfrm>
            <a:off x="2606088" y="223125"/>
            <a:ext cx="3876152" cy="4242955"/>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8649" y="1022491"/>
            <a:ext cx="2548362" cy="2548362"/>
          </a:xfrm>
          <a:prstGeom prst="rect">
            <a:avLst/>
          </a:prstGeom>
        </p:spPr>
      </p:pic>
      <p:sp>
        <p:nvSpPr>
          <p:cNvPr id="6" name="TextBox 5"/>
          <p:cNvSpPr txBox="1"/>
          <p:nvPr/>
        </p:nvSpPr>
        <p:spPr>
          <a:xfrm>
            <a:off x="164953" y="3981245"/>
            <a:ext cx="2902988" cy="830997"/>
          </a:xfrm>
          <a:prstGeom prst="rect">
            <a:avLst/>
          </a:prstGeom>
          <a:noFill/>
        </p:spPr>
        <p:txBody>
          <a:bodyPr wrap="square" rtlCol="0">
            <a:spAutoFit/>
          </a:bodyPr>
          <a:lstStyle/>
          <a:p>
            <a:pPr algn="ctr"/>
            <a:r>
              <a:rPr lang="en-US" sz="2400" dirty="0" smtClean="0">
                <a:solidFill>
                  <a:schemeClr val="bg1"/>
                </a:solidFill>
                <a:latin typeface="Arial Black"/>
                <a:cs typeface="Arial Black"/>
              </a:rPr>
              <a:t>NO LEFT</a:t>
            </a:r>
          </a:p>
          <a:p>
            <a:pPr algn="ctr"/>
            <a:r>
              <a:rPr lang="en-US" sz="2400" dirty="0" smtClean="0">
                <a:solidFill>
                  <a:schemeClr val="bg1"/>
                </a:solidFill>
                <a:latin typeface="Arial Black"/>
                <a:cs typeface="Arial Black"/>
              </a:rPr>
              <a:t>TURN</a:t>
            </a:r>
            <a:endParaRPr lang="en-US" sz="2400" dirty="0">
              <a:solidFill>
                <a:schemeClr val="bg1"/>
              </a:solidFill>
              <a:latin typeface="Arial Black"/>
              <a:cs typeface="Arial Black"/>
            </a:endParaRPr>
          </a:p>
        </p:txBody>
      </p:sp>
      <p:sp>
        <p:nvSpPr>
          <p:cNvPr id="7" name="TextBox 6"/>
          <p:cNvSpPr txBox="1"/>
          <p:nvPr/>
        </p:nvSpPr>
        <p:spPr>
          <a:xfrm>
            <a:off x="3999854" y="657259"/>
            <a:ext cx="4700861" cy="2862322"/>
          </a:xfrm>
          <a:prstGeom prst="rect">
            <a:avLst/>
          </a:prstGeom>
          <a:noFill/>
        </p:spPr>
        <p:txBody>
          <a:bodyPr wrap="square" rtlCol="0">
            <a:spAutoFit/>
          </a:bodyPr>
          <a:lstStyle/>
          <a:p>
            <a:r>
              <a:rPr lang="en-US" sz="2000" dirty="0" smtClean="0">
                <a:solidFill>
                  <a:srgbClr val="FFFF00"/>
                </a:solidFill>
                <a:latin typeface="Eurostile"/>
                <a:cs typeface="Eurostile"/>
              </a:rPr>
              <a:t>For I testify to everyone who hears the words of the prophecy of this book: If anyone adds to these things, God will add to him the plagues that are written in this book; 19 and if anyone takes away from the words of the book of this prophecy, God shall take away his part from the Book of Life, from the holy city, and from the things which are written in this book.</a:t>
            </a:r>
            <a:endParaRPr lang="en-US" sz="2000" dirty="0">
              <a:solidFill>
                <a:srgbClr val="FFFF00"/>
              </a:solidFill>
              <a:latin typeface="Eurostile"/>
              <a:cs typeface="Eurostile"/>
            </a:endParaRPr>
          </a:p>
        </p:txBody>
      </p:sp>
      <p:sp>
        <p:nvSpPr>
          <p:cNvPr id="8" name="TextBox 7"/>
          <p:cNvSpPr txBox="1"/>
          <p:nvPr/>
        </p:nvSpPr>
        <p:spPr>
          <a:xfrm>
            <a:off x="4775084" y="3704556"/>
            <a:ext cx="4024597" cy="830997"/>
          </a:xfrm>
          <a:prstGeom prst="rect">
            <a:avLst/>
          </a:prstGeom>
          <a:noFill/>
        </p:spPr>
        <p:txBody>
          <a:bodyPr wrap="square" rtlCol="0">
            <a:spAutoFit/>
          </a:bodyPr>
          <a:lstStyle/>
          <a:p>
            <a:pPr algn="r"/>
            <a:r>
              <a:rPr lang="en-US" sz="4800" b="1" dirty="0" smtClean="0">
                <a:solidFill>
                  <a:schemeClr val="tx2">
                    <a:lumMod val="20000"/>
                    <a:lumOff val="80000"/>
                  </a:schemeClr>
                </a:solidFill>
                <a:latin typeface="Learning Curve"/>
                <a:cs typeface="Learning Curve"/>
              </a:rPr>
              <a:t>Revelation 22: 18-19.</a:t>
            </a:r>
            <a:endParaRPr lang="en-US" sz="4800" b="1" dirty="0">
              <a:solidFill>
                <a:schemeClr val="tx2">
                  <a:lumMod val="20000"/>
                  <a:lumOff val="80000"/>
                </a:schemeClr>
              </a:solidFill>
              <a:latin typeface="Learning Curve"/>
              <a:cs typeface="Learning Curve"/>
            </a:endParaRPr>
          </a:p>
        </p:txBody>
      </p:sp>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8649" y="1022491"/>
            <a:ext cx="2548362" cy="2548362"/>
          </a:xfrm>
          <a:prstGeom prst="rect">
            <a:avLst/>
          </a:prstGeom>
        </p:spPr>
      </p:pic>
      <p:sp>
        <p:nvSpPr>
          <p:cNvPr id="6" name="TextBox 5"/>
          <p:cNvSpPr txBox="1"/>
          <p:nvPr/>
        </p:nvSpPr>
        <p:spPr>
          <a:xfrm>
            <a:off x="164953" y="3981245"/>
            <a:ext cx="2902988" cy="830997"/>
          </a:xfrm>
          <a:prstGeom prst="rect">
            <a:avLst/>
          </a:prstGeom>
          <a:noFill/>
        </p:spPr>
        <p:txBody>
          <a:bodyPr wrap="square" rtlCol="0">
            <a:spAutoFit/>
          </a:bodyPr>
          <a:lstStyle/>
          <a:p>
            <a:pPr algn="ctr"/>
            <a:r>
              <a:rPr lang="en-US" sz="2400" dirty="0" smtClean="0">
                <a:solidFill>
                  <a:schemeClr val="bg1"/>
                </a:solidFill>
                <a:latin typeface="Arial Black"/>
                <a:cs typeface="Arial Black"/>
              </a:rPr>
              <a:t>NO LEFT</a:t>
            </a:r>
          </a:p>
          <a:p>
            <a:pPr algn="ctr"/>
            <a:r>
              <a:rPr lang="en-US" sz="2400" dirty="0" smtClean="0">
                <a:solidFill>
                  <a:schemeClr val="bg1"/>
                </a:solidFill>
                <a:latin typeface="Arial Black"/>
                <a:cs typeface="Arial Black"/>
              </a:rPr>
              <a:t>TURN</a:t>
            </a:r>
            <a:endParaRPr lang="en-US" sz="2400" dirty="0">
              <a:solidFill>
                <a:schemeClr val="bg1"/>
              </a:solidFill>
              <a:latin typeface="Arial Black"/>
              <a:cs typeface="Arial Black"/>
            </a:endParaRPr>
          </a:p>
        </p:txBody>
      </p:sp>
      <p:sp>
        <p:nvSpPr>
          <p:cNvPr id="7" name="TextBox 6"/>
          <p:cNvSpPr txBox="1"/>
          <p:nvPr/>
        </p:nvSpPr>
        <p:spPr>
          <a:xfrm>
            <a:off x="3999854" y="657259"/>
            <a:ext cx="4700861" cy="2862322"/>
          </a:xfrm>
          <a:prstGeom prst="rect">
            <a:avLst/>
          </a:prstGeom>
          <a:noFill/>
        </p:spPr>
        <p:txBody>
          <a:bodyPr wrap="square" rtlCol="0">
            <a:spAutoFit/>
          </a:bodyPr>
          <a:lstStyle/>
          <a:p>
            <a:r>
              <a:rPr lang="en-US" sz="2000" dirty="0" smtClean="0">
                <a:solidFill>
                  <a:srgbClr val="FFFF00"/>
                </a:solidFill>
                <a:latin typeface="Eurostile"/>
                <a:cs typeface="Eurostile"/>
              </a:rPr>
              <a:t>For I testify to everyone who hears the words of the prophecy of this book: If anyone adds to these things, God will add to him the plagues that are written in this book; 19 and </a:t>
            </a:r>
            <a:r>
              <a:rPr lang="en-US" sz="2000" dirty="0" smtClean="0">
                <a:solidFill>
                  <a:srgbClr val="FF0000"/>
                </a:solidFill>
                <a:latin typeface="Eurostile"/>
                <a:cs typeface="Eurostile"/>
              </a:rPr>
              <a:t>if anyone takes away from the words of the book of this prophecy</a:t>
            </a:r>
            <a:r>
              <a:rPr lang="en-US" sz="2000" dirty="0" smtClean="0">
                <a:solidFill>
                  <a:srgbClr val="FFFF00"/>
                </a:solidFill>
                <a:latin typeface="Eurostile"/>
                <a:cs typeface="Eurostile"/>
              </a:rPr>
              <a:t>, God shall take away his part from the Book of Life, from the holy city, and from the things which are written in this book.</a:t>
            </a:r>
            <a:endParaRPr lang="en-US" sz="2000" dirty="0">
              <a:solidFill>
                <a:srgbClr val="FFFF00"/>
              </a:solidFill>
              <a:latin typeface="Eurostile"/>
              <a:cs typeface="Eurostile"/>
            </a:endParaRPr>
          </a:p>
        </p:txBody>
      </p:sp>
      <p:sp>
        <p:nvSpPr>
          <p:cNvPr id="8" name="TextBox 7"/>
          <p:cNvSpPr txBox="1"/>
          <p:nvPr/>
        </p:nvSpPr>
        <p:spPr>
          <a:xfrm>
            <a:off x="4775084" y="3704556"/>
            <a:ext cx="4024597" cy="830997"/>
          </a:xfrm>
          <a:prstGeom prst="rect">
            <a:avLst/>
          </a:prstGeom>
          <a:noFill/>
        </p:spPr>
        <p:txBody>
          <a:bodyPr wrap="square" rtlCol="0">
            <a:spAutoFit/>
          </a:bodyPr>
          <a:lstStyle/>
          <a:p>
            <a:pPr algn="r"/>
            <a:r>
              <a:rPr lang="en-US" sz="4800" b="1" dirty="0" smtClean="0">
                <a:solidFill>
                  <a:schemeClr val="tx2">
                    <a:lumMod val="20000"/>
                    <a:lumOff val="80000"/>
                  </a:schemeClr>
                </a:solidFill>
                <a:latin typeface="Learning Curve"/>
                <a:cs typeface="Learning Curve"/>
              </a:rPr>
              <a:t>Revelation 22: 18-19.</a:t>
            </a:r>
            <a:endParaRPr lang="en-US" sz="4800" b="1" dirty="0">
              <a:solidFill>
                <a:schemeClr val="tx2">
                  <a:lumMod val="20000"/>
                  <a:lumOff val="80000"/>
                </a:schemeClr>
              </a:solidFill>
              <a:latin typeface="Learning Curve"/>
              <a:cs typeface="Learning Curve"/>
            </a:endParaRPr>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traight Sign.png"/>
          <p:cNvPicPr>
            <a:picLocks noChangeAspect="1"/>
          </p:cNvPicPr>
          <p:nvPr/>
        </p:nvPicPr>
        <p:blipFill>
          <a:blip r:embed="rId2"/>
          <a:stretch>
            <a:fillRect/>
          </a:stretch>
        </p:blipFill>
        <p:spPr>
          <a:xfrm>
            <a:off x="289105" y="530365"/>
            <a:ext cx="3139180" cy="4151033"/>
          </a:xfrm>
          <a:prstGeom prst="rect">
            <a:avLst/>
          </a:prstGeom>
        </p:spPr>
      </p:pic>
      <p:sp>
        <p:nvSpPr>
          <p:cNvPr id="6" name="TextBox 5"/>
          <p:cNvSpPr txBox="1"/>
          <p:nvPr/>
        </p:nvSpPr>
        <p:spPr>
          <a:xfrm>
            <a:off x="4098821" y="803413"/>
            <a:ext cx="4568908" cy="3046988"/>
          </a:xfrm>
          <a:prstGeom prst="rect">
            <a:avLst/>
          </a:prstGeom>
          <a:noFill/>
        </p:spPr>
        <p:txBody>
          <a:bodyPr wrap="square" rtlCol="0">
            <a:spAutoFit/>
          </a:bodyPr>
          <a:lstStyle/>
          <a:p>
            <a:r>
              <a:rPr lang="en-US" sz="2400" dirty="0" smtClean="0">
                <a:solidFill>
                  <a:srgbClr val="FFFF00"/>
                </a:solidFill>
                <a:latin typeface="Eurostile"/>
                <a:cs typeface="Eurostile"/>
              </a:rPr>
              <a:t>Only be strong and very courageous, that you may observe to do according to all the law which Moses My servant commanded you; do not turn from it to the right hand or to the left, that you may prosper wherever you go.</a:t>
            </a:r>
            <a:endParaRPr lang="en-US" sz="2400" dirty="0">
              <a:solidFill>
                <a:srgbClr val="FFFF00"/>
              </a:solidFill>
              <a:latin typeface="Eurostile"/>
              <a:cs typeface="Eurostile"/>
            </a:endParaRPr>
          </a:p>
        </p:txBody>
      </p:sp>
      <p:sp>
        <p:nvSpPr>
          <p:cNvPr id="7" name="TextBox 6"/>
          <p:cNvSpPr txBox="1"/>
          <p:nvPr/>
        </p:nvSpPr>
        <p:spPr>
          <a:xfrm>
            <a:off x="4436954" y="3850401"/>
            <a:ext cx="4024597" cy="830997"/>
          </a:xfrm>
          <a:prstGeom prst="rect">
            <a:avLst/>
          </a:prstGeom>
          <a:noFill/>
        </p:spPr>
        <p:txBody>
          <a:bodyPr wrap="square" rtlCol="0">
            <a:spAutoFit/>
          </a:bodyPr>
          <a:lstStyle/>
          <a:p>
            <a:pPr algn="r"/>
            <a:r>
              <a:rPr lang="en-US" sz="4800" b="1" dirty="0" smtClean="0">
                <a:solidFill>
                  <a:schemeClr val="tx2">
                    <a:lumMod val="20000"/>
                    <a:lumOff val="80000"/>
                  </a:schemeClr>
                </a:solidFill>
                <a:latin typeface="Learning Curve"/>
                <a:cs typeface="Learning Curve"/>
              </a:rPr>
              <a:t>Joshua 1: 7.</a:t>
            </a:r>
            <a:endParaRPr lang="en-US" sz="4800" b="1" dirty="0">
              <a:solidFill>
                <a:schemeClr val="tx2">
                  <a:lumMod val="20000"/>
                  <a:lumOff val="80000"/>
                </a:schemeClr>
              </a:solidFill>
              <a:latin typeface="Learning Curve"/>
              <a:cs typeface="Learning Curve"/>
            </a:endParaRPr>
          </a:p>
        </p:txBody>
      </p:sp>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traight Sign.png"/>
          <p:cNvPicPr>
            <a:picLocks noChangeAspect="1"/>
          </p:cNvPicPr>
          <p:nvPr/>
        </p:nvPicPr>
        <p:blipFill>
          <a:blip r:embed="rId2"/>
          <a:stretch>
            <a:fillRect/>
          </a:stretch>
        </p:blipFill>
        <p:spPr>
          <a:xfrm>
            <a:off x="289105" y="530365"/>
            <a:ext cx="3139180" cy="4151033"/>
          </a:xfrm>
          <a:prstGeom prst="rect">
            <a:avLst/>
          </a:prstGeom>
        </p:spPr>
      </p:pic>
      <p:sp>
        <p:nvSpPr>
          <p:cNvPr id="6" name="TextBox 5"/>
          <p:cNvSpPr txBox="1"/>
          <p:nvPr/>
        </p:nvSpPr>
        <p:spPr>
          <a:xfrm>
            <a:off x="4098821" y="803413"/>
            <a:ext cx="4568908" cy="3046988"/>
          </a:xfrm>
          <a:prstGeom prst="rect">
            <a:avLst/>
          </a:prstGeom>
          <a:noFill/>
        </p:spPr>
        <p:txBody>
          <a:bodyPr wrap="square" rtlCol="0">
            <a:spAutoFit/>
          </a:bodyPr>
          <a:lstStyle/>
          <a:p>
            <a:r>
              <a:rPr lang="en-US" sz="2400" dirty="0" smtClean="0">
                <a:solidFill>
                  <a:srgbClr val="FFFF00"/>
                </a:solidFill>
                <a:latin typeface="Eurostile"/>
                <a:cs typeface="Eurostile"/>
              </a:rPr>
              <a:t>Only be strong and very courageous, that </a:t>
            </a:r>
            <a:r>
              <a:rPr lang="en-US" sz="2400" dirty="0" smtClean="0">
                <a:solidFill>
                  <a:srgbClr val="FF0000"/>
                </a:solidFill>
                <a:latin typeface="Eurostile"/>
                <a:cs typeface="Eurostile"/>
              </a:rPr>
              <a:t>you may observe to do according to all the law </a:t>
            </a:r>
            <a:r>
              <a:rPr lang="en-US" sz="2400" dirty="0" smtClean="0">
                <a:solidFill>
                  <a:srgbClr val="FFFF00"/>
                </a:solidFill>
                <a:latin typeface="Eurostile"/>
                <a:cs typeface="Eurostile"/>
              </a:rPr>
              <a:t>which Moses My servant commanded you; do not turn from it to the right hand or to the left, that you may prosper wherever you go.</a:t>
            </a:r>
            <a:endParaRPr lang="en-US" sz="2400" dirty="0">
              <a:solidFill>
                <a:srgbClr val="FFFF00"/>
              </a:solidFill>
              <a:latin typeface="Eurostile"/>
              <a:cs typeface="Eurostile"/>
            </a:endParaRPr>
          </a:p>
        </p:txBody>
      </p:sp>
      <p:sp>
        <p:nvSpPr>
          <p:cNvPr id="7" name="TextBox 6"/>
          <p:cNvSpPr txBox="1"/>
          <p:nvPr/>
        </p:nvSpPr>
        <p:spPr>
          <a:xfrm>
            <a:off x="4436954" y="3850401"/>
            <a:ext cx="4024597" cy="830997"/>
          </a:xfrm>
          <a:prstGeom prst="rect">
            <a:avLst/>
          </a:prstGeom>
          <a:noFill/>
        </p:spPr>
        <p:txBody>
          <a:bodyPr wrap="square" rtlCol="0">
            <a:spAutoFit/>
          </a:bodyPr>
          <a:lstStyle/>
          <a:p>
            <a:pPr algn="r"/>
            <a:r>
              <a:rPr lang="en-US" sz="4800" b="1" dirty="0" smtClean="0">
                <a:solidFill>
                  <a:schemeClr val="tx2">
                    <a:lumMod val="20000"/>
                    <a:lumOff val="80000"/>
                  </a:schemeClr>
                </a:solidFill>
                <a:latin typeface="Learning Curve"/>
                <a:cs typeface="Learning Curve"/>
              </a:rPr>
              <a:t>Joshua 1: 7.</a:t>
            </a:r>
            <a:endParaRPr lang="en-US" sz="4800" b="1" dirty="0">
              <a:solidFill>
                <a:schemeClr val="tx2">
                  <a:lumMod val="20000"/>
                  <a:lumOff val="80000"/>
                </a:schemeClr>
              </a:solidFill>
              <a:latin typeface="Learning Curve"/>
              <a:cs typeface="Learning Curve"/>
            </a:endParaRPr>
          </a:p>
        </p:txBody>
      </p:sp>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traight Sign.png"/>
          <p:cNvPicPr>
            <a:picLocks noChangeAspect="1"/>
          </p:cNvPicPr>
          <p:nvPr/>
        </p:nvPicPr>
        <p:blipFill>
          <a:blip r:embed="rId2"/>
          <a:stretch>
            <a:fillRect/>
          </a:stretch>
        </p:blipFill>
        <p:spPr>
          <a:xfrm>
            <a:off x="289105" y="530365"/>
            <a:ext cx="3139180" cy="4151033"/>
          </a:xfrm>
          <a:prstGeom prst="rect">
            <a:avLst/>
          </a:prstGeom>
        </p:spPr>
      </p:pic>
      <p:sp>
        <p:nvSpPr>
          <p:cNvPr id="6" name="TextBox 5"/>
          <p:cNvSpPr txBox="1"/>
          <p:nvPr/>
        </p:nvSpPr>
        <p:spPr>
          <a:xfrm>
            <a:off x="4098821" y="1631725"/>
            <a:ext cx="4568908" cy="1938992"/>
          </a:xfrm>
          <a:prstGeom prst="rect">
            <a:avLst/>
          </a:prstGeom>
          <a:noFill/>
        </p:spPr>
        <p:txBody>
          <a:bodyPr wrap="square" rtlCol="0">
            <a:spAutoFit/>
          </a:bodyPr>
          <a:lstStyle/>
          <a:p>
            <a:r>
              <a:rPr lang="en-US" sz="2400" dirty="0" smtClean="0">
                <a:solidFill>
                  <a:srgbClr val="FFFF00"/>
                </a:solidFill>
                <a:latin typeface="Eurostile"/>
                <a:cs typeface="Eurostile"/>
              </a:rPr>
              <a:t>But he who looks into the perfect law of liberty and continues in it, and is not a forgetful hearer but a doer of the work, this one will be blessed in what he does.</a:t>
            </a:r>
            <a:endParaRPr lang="en-US" sz="2400" dirty="0">
              <a:solidFill>
                <a:srgbClr val="FFFF00"/>
              </a:solidFill>
              <a:latin typeface="Eurostile"/>
              <a:cs typeface="Eurostile"/>
            </a:endParaRPr>
          </a:p>
        </p:txBody>
      </p:sp>
      <p:sp>
        <p:nvSpPr>
          <p:cNvPr id="7" name="TextBox 6"/>
          <p:cNvSpPr txBox="1"/>
          <p:nvPr/>
        </p:nvSpPr>
        <p:spPr>
          <a:xfrm>
            <a:off x="4436954" y="3850401"/>
            <a:ext cx="4024597" cy="830997"/>
          </a:xfrm>
          <a:prstGeom prst="rect">
            <a:avLst/>
          </a:prstGeom>
          <a:noFill/>
        </p:spPr>
        <p:txBody>
          <a:bodyPr wrap="square" rtlCol="0">
            <a:spAutoFit/>
          </a:bodyPr>
          <a:lstStyle/>
          <a:p>
            <a:pPr algn="r"/>
            <a:r>
              <a:rPr lang="en-US" sz="4800" b="1" dirty="0" smtClean="0">
                <a:solidFill>
                  <a:schemeClr val="tx2">
                    <a:lumMod val="20000"/>
                    <a:lumOff val="80000"/>
                  </a:schemeClr>
                </a:solidFill>
                <a:latin typeface="Learning Curve"/>
                <a:cs typeface="Learning Curve"/>
              </a:rPr>
              <a:t>James 1: 25.</a:t>
            </a:r>
            <a:endParaRPr lang="en-US" sz="4800" b="1" dirty="0">
              <a:solidFill>
                <a:schemeClr val="tx2">
                  <a:lumMod val="20000"/>
                  <a:lumOff val="80000"/>
                </a:schemeClr>
              </a:solidFill>
              <a:latin typeface="Learning Curve"/>
              <a:cs typeface="Learning Curve"/>
            </a:endParaRPr>
          </a:p>
        </p:txBody>
      </p: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traight Sign.png"/>
          <p:cNvPicPr>
            <a:picLocks noChangeAspect="1"/>
          </p:cNvPicPr>
          <p:nvPr/>
        </p:nvPicPr>
        <p:blipFill>
          <a:blip r:embed="rId2"/>
          <a:stretch>
            <a:fillRect/>
          </a:stretch>
        </p:blipFill>
        <p:spPr>
          <a:xfrm>
            <a:off x="289105" y="530365"/>
            <a:ext cx="3139180" cy="4151033"/>
          </a:xfrm>
          <a:prstGeom prst="rect">
            <a:avLst/>
          </a:prstGeom>
        </p:spPr>
      </p:pic>
      <p:sp>
        <p:nvSpPr>
          <p:cNvPr id="6" name="TextBox 5"/>
          <p:cNvSpPr txBox="1"/>
          <p:nvPr/>
        </p:nvSpPr>
        <p:spPr>
          <a:xfrm>
            <a:off x="4098821" y="1631725"/>
            <a:ext cx="4568908" cy="1938992"/>
          </a:xfrm>
          <a:prstGeom prst="rect">
            <a:avLst/>
          </a:prstGeom>
          <a:noFill/>
        </p:spPr>
        <p:txBody>
          <a:bodyPr wrap="square" rtlCol="0">
            <a:spAutoFit/>
          </a:bodyPr>
          <a:lstStyle/>
          <a:p>
            <a:r>
              <a:rPr lang="en-US" sz="2400" dirty="0" smtClean="0">
                <a:solidFill>
                  <a:srgbClr val="FFFF00"/>
                </a:solidFill>
                <a:latin typeface="Eurostile"/>
                <a:cs typeface="Eurostile"/>
              </a:rPr>
              <a:t>But he who looks into the perfect law of liberty and </a:t>
            </a:r>
            <a:r>
              <a:rPr lang="en-US" sz="2400" dirty="0" smtClean="0">
                <a:solidFill>
                  <a:srgbClr val="FF0000"/>
                </a:solidFill>
                <a:latin typeface="Eurostile"/>
                <a:cs typeface="Eurostile"/>
              </a:rPr>
              <a:t>continues in it</a:t>
            </a:r>
            <a:r>
              <a:rPr lang="en-US" sz="2400" dirty="0" smtClean="0">
                <a:solidFill>
                  <a:srgbClr val="FFFF00"/>
                </a:solidFill>
                <a:latin typeface="Eurostile"/>
                <a:cs typeface="Eurostile"/>
              </a:rPr>
              <a:t>, and is not a forgetful hearer but a doer of the work, this one will be blessed in what he does.</a:t>
            </a:r>
            <a:endParaRPr lang="en-US" sz="2400" dirty="0">
              <a:solidFill>
                <a:srgbClr val="FFFF00"/>
              </a:solidFill>
              <a:latin typeface="Eurostile"/>
              <a:cs typeface="Eurostile"/>
            </a:endParaRPr>
          </a:p>
        </p:txBody>
      </p:sp>
      <p:sp>
        <p:nvSpPr>
          <p:cNvPr id="7" name="TextBox 6"/>
          <p:cNvSpPr txBox="1"/>
          <p:nvPr/>
        </p:nvSpPr>
        <p:spPr>
          <a:xfrm>
            <a:off x="4436954" y="3850401"/>
            <a:ext cx="4024597" cy="830997"/>
          </a:xfrm>
          <a:prstGeom prst="rect">
            <a:avLst/>
          </a:prstGeom>
          <a:noFill/>
        </p:spPr>
        <p:txBody>
          <a:bodyPr wrap="square" rtlCol="0">
            <a:spAutoFit/>
          </a:bodyPr>
          <a:lstStyle/>
          <a:p>
            <a:pPr algn="r"/>
            <a:r>
              <a:rPr lang="en-US" sz="4800" b="1" dirty="0" smtClean="0">
                <a:solidFill>
                  <a:schemeClr val="tx2">
                    <a:lumMod val="20000"/>
                    <a:lumOff val="80000"/>
                  </a:schemeClr>
                </a:solidFill>
                <a:latin typeface="Learning Curve"/>
                <a:cs typeface="Learning Curve"/>
              </a:rPr>
              <a:t>James 1: 25.</a:t>
            </a:r>
            <a:endParaRPr lang="en-US" sz="4800" b="1" dirty="0">
              <a:solidFill>
                <a:schemeClr val="tx2">
                  <a:lumMod val="20000"/>
                  <a:lumOff val="80000"/>
                </a:schemeClr>
              </a:solidFill>
              <a:latin typeface="Learning Curve"/>
              <a:cs typeface="Learning Curve"/>
            </a:endParaRPr>
          </a:p>
        </p:txBody>
      </p:sp>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585546" y="1209944"/>
            <a:ext cx="7892499" cy="3539430"/>
          </a:xfrm>
          <a:prstGeom prst="rect">
            <a:avLst/>
          </a:prstGeom>
          <a:noFill/>
        </p:spPr>
        <p:txBody>
          <a:bodyPr wrap="square" rtlCol="0">
            <a:spAutoFit/>
          </a:bodyPr>
          <a:lstStyle/>
          <a:p>
            <a:pPr marL="457200" indent="-457200">
              <a:buFont typeface="Arial"/>
              <a:buChar char="•"/>
            </a:pPr>
            <a:r>
              <a:rPr lang="en-US" sz="3200" dirty="0" smtClean="0">
                <a:solidFill>
                  <a:schemeClr val="bg1"/>
                </a:solidFill>
              </a:rPr>
              <a:t>Are you in the              ?</a:t>
            </a:r>
          </a:p>
          <a:p>
            <a:pPr marL="457200" indent="-457200">
              <a:buFont typeface="Arial"/>
              <a:buChar char="•"/>
            </a:pPr>
            <a:endParaRPr lang="en-US" sz="3200" dirty="0" smtClean="0">
              <a:solidFill>
                <a:schemeClr val="bg1"/>
              </a:solidFill>
            </a:endParaRPr>
          </a:p>
          <a:p>
            <a:pPr marL="457200" indent="-457200">
              <a:buFont typeface="Arial"/>
              <a:buChar char="•"/>
            </a:pPr>
            <a:r>
              <a:rPr lang="en-US" sz="3200" dirty="0" smtClean="0">
                <a:solidFill>
                  <a:schemeClr val="bg1"/>
                </a:solidFill>
              </a:rPr>
              <a:t>Are you trying to              sinning?</a:t>
            </a:r>
          </a:p>
          <a:p>
            <a:pPr marL="457200" indent="-457200">
              <a:buFont typeface="Arial"/>
              <a:buChar char="•"/>
            </a:pPr>
            <a:endParaRPr lang="en-US" sz="3200" dirty="0" smtClean="0">
              <a:solidFill>
                <a:schemeClr val="bg1"/>
              </a:solidFill>
            </a:endParaRPr>
          </a:p>
          <a:p>
            <a:pPr marL="457200" indent="-457200">
              <a:buFont typeface="Arial"/>
              <a:buChar char="•"/>
            </a:pPr>
            <a:r>
              <a:rPr lang="en-US" sz="3200" dirty="0" smtClean="0">
                <a:solidFill>
                  <a:schemeClr val="bg1"/>
                </a:solidFill>
              </a:rPr>
              <a:t>Have you begun to             your life to God?</a:t>
            </a:r>
          </a:p>
          <a:p>
            <a:pPr marL="457200" indent="-457200">
              <a:buFont typeface="Arial"/>
              <a:buChar char="•"/>
            </a:pPr>
            <a:endParaRPr lang="en-US" sz="3200" dirty="0" smtClean="0">
              <a:solidFill>
                <a:schemeClr val="bg1"/>
              </a:solidFill>
            </a:endParaRPr>
          </a:p>
          <a:p>
            <a:pPr marL="457200" indent="-457200">
              <a:buFont typeface="Arial"/>
              <a:buChar char="•"/>
            </a:pPr>
            <a:r>
              <a:rPr lang="en-US" sz="3200" dirty="0" smtClean="0">
                <a:solidFill>
                  <a:schemeClr val="bg1"/>
                </a:solidFill>
              </a:rPr>
              <a:t>Have you stayed on the             path?</a:t>
            </a:r>
          </a:p>
        </p:txBody>
      </p:sp>
      <p:sp>
        <p:nvSpPr>
          <p:cNvPr id="5" name="TextBox 4"/>
          <p:cNvSpPr txBox="1"/>
          <p:nvPr/>
        </p:nvSpPr>
        <p:spPr>
          <a:xfrm>
            <a:off x="585546" y="338105"/>
            <a:ext cx="3735948" cy="707886"/>
          </a:xfrm>
          <a:prstGeom prst="rect">
            <a:avLst/>
          </a:prstGeom>
          <a:noFill/>
        </p:spPr>
        <p:txBody>
          <a:bodyPr wrap="square" rtlCol="0">
            <a:spAutoFit/>
          </a:bodyPr>
          <a:lstStyle/>
          <a:p>
            <a:r>
              <a:rPr lang="en-US" sz="4000" dirty="0" smtClean="0">
                <a:solidFill>
                  <a:srgbClr val="FFFF00"/>
                </a:solidFill>
              </a:rPr>
              <a:t>Conclusion.</a:t>
            </a:r>
            <a:endParaRPr lang="en-US" sz="4000" dirty="0">
              <a:solidFill>
                <a:srgbClr val="FFFF00"/>
              </a:solidFill>
            </a:endParaRPr>
          </a:p>
        </p:txBody>
      </p:sp>
      <p:pic>
        <p:nvPicPr>
          <p:cNvPr id="6" name="Picture 5" descr="One Way Sign.png"/>
          <p:cNvPicPr>
            <a:picLocks noChangeAspect="1"/>
          </p:cNvPicPr>
          <p:nvPr/>
        </p:nvPicPr>
        <p:blipFill>
          <a:blip r:embed="rId2"/>
          <a:stretch>
            <a:fillRect/>
          </a:stretch>
        </p:blipFill>
        <p:spPr>
          <a:xfrm>
            <a:off x="3652844" y="775166"/>
            <a:ext cx="935605" cy="1165403"/>
          </a:xfrm>
          <a:prstGeom prst="rect">
            <a:avLst/>
          </a:prstGeom>
        </p:spPr>
      </p:pic>
      <p:pic>
        <p:nvPicPr>
          <p:cNvPr id="7" name="Picture 6" descr="Stop Sign.png"/>
          <p:cNvPicPr>
            <a:picLocks noChangeAspect="1"/>
          </p:cNvPicPr>
          <p:nvPr/>
        </p:nvPicPr>
        <p:blipFill>
          <a:blip r:embed="rId3"/>
          <a:stretch>
            <a:fillRect/>
          </a:stretch>
        </p:blipFill>
        <p:spPr>
          <a:xfrm>
            <a:off x="4076691" y="2072512"/>
            <a:ext cx="937559" cy="939318"/>
          </a:xfrm>
          <a:prstGeom prst="rect">
            <a:avLst/>
          </a:prstGeom>
        </p:spPr>
      </p:pic>
      <p:pic>
        <p:nvPicPr>
          <p:cNvPr id="8" name="Picture 7" descr="Yield sign.png"/>
          <p:cNvPicPr>
            <a:picLocks noChangeAspect="1"/>
          </p:cNvPicPr>
          <p:nvPr/>
        </p:nvPicPr>
        <p:blipFill>
          <a:blip r:embed="rId4"/>
          <a:stretch>
            <a:fillRect/>
          </a:stretch>
        </p:blipFill>
        <p:spPr>
          <a:xfrm>
            <a:off x="4181234" y="3061306"/>
            <a:ext cx="1220633" cy="1078549"/>
          </a:xfrm>
          <a:prstGeom prst="rect">
            <a:avLst/>
          </a:prstGeom>
        </p:spPr>
      </p:pic>
      <p:pic>
        <p:nvPicPr>
          <p:cNvPr id="9" name="Picture 8" descr="Straight Sign.png"/>
          <p:cNvPicPr>
            <a:picLocks noChangeAspect="1"/>
          </p:cNvPicPr>
          <p:nvPr/>
        </p:nvPicPr>
        <p:blipFill>
          <a:blip r:embed="rId5"/>
          <a:stretch>
            <a:fillRect/>
          </a:stretch>
        </p:blipFill>
        <p:spPr>
          <a:xfrm>
            <a:off x="5138414" y="3958301"/>
            <a:ext cx="827367" cy="1094053"/>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ssolve">
                                      <p:cBhvr>
                                        <p:cTn id="31" dur="500"/>
                                        <p:tgtEl>
                                          <p:spTgt spid="3">
                                            <p:txEl>
                                              <p:pRg st="6" end="6"/>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dissolv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692756" y="4502568"/>
            <a:ext cx="7793533" cy="523220"/>
          </a:xfrm>
          <a:prstGeom prst="rect">
            <a:avLst/>
          </a:prstGeom>
          <a:noFill/>
        </p:spPr>
        <p:txBody>
          <a:bodyPr wrap="square" rtlCol="0">
            <a:spAutoFit/>
          </a:bodyPr>
          <a:lstStyle/>
          <a:p>
            <a:pPr algn="ctr"/>
            <a:r>
              <a:rPr lang="en-US" sz="2800" b="1" dirty="0" smtClean="0">
                <a:solidFill>
                  <a:srgbClr val="FFFF00"/>
                </a:solidFill>
                <a:latin typeface="SF Arch Rival"/>
                <a:cs typeface="SF Arch Rival"/>
              </a:rPr>
              <a:t>Some signs are funny!</a:t>
            </a:r>
            <a:endParaRPr lang="en-US" sz="2800" b="1" dirty="0">
              <a:solidFill>
                <a:srgbClr val="FFFF00"/>
              </a:solidFill>
              <a:latin typeface="SF Arch Rival"/>
              <a:cs typeface="SF Arch Rival"/>
            </a:endParaRPr>
          </a:p>
        </p:txBody>
      </p:sp>
      <p:pic>
        <p:nvPicPr>
          <p:cNvPr id="4" name="Picture 3"/>
          <p:cNvPicPr>
            <a:picLocks noChangeAspect="1"/>
          </p:cNvPicPr>
          <p:nvPr/>
        </p:nvPicPr>
        <p:blipFill>
          <a:blip r:embed="rId2"/>
          <a:stretch>
            <a:fillRect/>
          </a:stretch>
        </p:blipFill>
        <p:spPr>
          <a:xfrm>
            <a:off x="2231355" y="486540"/>
            <a:ext cx="4731396" cy="3555955"/>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692756" y="4502568"/>
            <a:ext cx="7793533" cy="523220"/>
          </a:xfrm>
          <a:prstGeom prst="rect">
            <a:avLst/>
          </a:prstGeom>
          <a:noFill/>
        </p:spPr>
        <p:txBody>
          <a:bodyPr wrap="square" rtlCol="0">
            <a:spAutoFit/>
          </a:bodyPr>
          <a:lstStyle/>
          <a:p>
            <a:pPr algn="ctr"/>
            <a:r>
              <a:rPr lang="en-US" sz="2800" b="1" dirty="0" smtClean="0">
                <a:solidFill>
                  <a:srgbClr val="FFFF00"/>
                </a:solidFill>
                <a:latin typeface="SF Arch Rival"/>
                <a:cs typeface="SF Arch Rival"/>
              </a:rPr>
              <a:t>Some signs are funny!</a:t>
            </a:r>
            <a:endParaRPr lang="en-US" sz="2800" b="1" dirty="0">
              <a:solidFill>
                <a:srgbClr val="FFFF00"/>
              </a:solidFill>
              <a:latin typeface="SF Arch Rival"/>
              <a:cs typeface="SF Arch Rival"/>
            </a:endParaRPr>
          </a:p>
        </p:txBody>
      </p:sp>
      <p:pic>
        <p:nvPicPr>
          <p:cNvPr id="5" name="Picture 4"/>
          <p:cNvPicPr>
            <a:picLocks noChangeAspect="1"/>
          </p:cNvPicPr>
          <p:nvPr/>
        </p:nvPicPr>
        <p:blipFill>
          <a:blip r:embed="rId2"/>
          <a:stretch>
            <a:fillRect/>
          </a:stretch>
        </p:blipFill>
        <p:spPr>
          <a:xfrm>
            <a:off x="3032772" y="197567"/>
            <a:ext cx="3013550" cy="4288849"/>
          </a:xfrm>
          <a:prstGeom prst="rect">
            <a:avLst/>
          </a:prstGeom>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692756" y="4502568"/>
            <a:ext cx="7793533" cy="523220"/>
          </a:xfrm>
          <a:prstGeom prst="rect">
            <a:avLst/>
          </a:prstGeom>
          <a:noFill/>
        </p:spPr>
        <p:txBody>
          <a:bodyPr wrap="square" rtlCol="0">
            <a:spAutoFit/>
          </a:bodyPr>
          <a:lstStyle/>
          <a:p>
            <a:pPr algn="ctr"/>
            <a:r>
              <a:rPr lang="en-US" sz="2800" b="1" dirty="0" smtClean="0">
                <a:solidFill>
                  <a:srgbClr val="FFFF00"/>
                </a:solidFill>
                <a:latin typeface="SF Arch Rival"/>
                <a:cs typeface="SF Arch Rival"/>
              </a:rPr>
              <a:t>Some signs are just</a:t>
            </a:r>
            <a:r>
              <a:rPr lang="en-US" sz="2800" b="1" dirty="0" smtClean="0">
                <a:solidFill>
                  <a:srgbClr val="FFFF00"/>
                </a:solidFill>
                <a:latin typeface="SF Arch Rival"/>
                <a:cs typeface="SF Arch Rival"/>
              </a:rPr>
              <a:t> plain offensive!</a:t>
            </a:r>
            <a:endParaRPr lang="en-US" sz="2800" b="1" dirty="0">
              <a:solidFill>
                <a:srgbClr val="FFFF00"/>
              </a:solidFill>
              <a:latin typeface="SF Arch Rival"/>
              <a:cs typeface="SF Arch Rival"/>
            </a:endParaRPr>
          </a:p>
        </p:txBody>
      </p:sp>
      <p:pic>
        <p:nvPicPr>
          <p:cNvPr id="4" name="Picture 3"/>
          <p:cNvPicPr>
            <a:picLocks noChangeAspect="1"/>
          </p:cNvPicPr>
          <p:nvPr/>
        </p:nvPicPr>
        <p:blipFill>
          <a:blip r:embed="rId2"/>
          <a:stretch>
            <a:fillRect/>
          </a:stretch>
        </p:blipFill>
        <p:spPr>
          <a:xfrm>
            <a:off x="603700" y="574088"/>
            <a:ext cx="3826023" cy="3695678"/>
          </a:xfrm>
          <a:prstGeom prst="rect">
            <a:avLst/>
          </a:prstGeom>
        </p:spPr>
      </p:pic>
      <p:pic>
        <p:nvPicPr>
          <p:cNvPr id="6" name="Picture 5" descr="Steelers Logo.png"/>
          <p:cNvPicPr>
            <a:picLocks noChangeAspect="1"/>
          </p:cNvPicPr>
          <p:nvPr/>
        </p:nvPicPr>
        <p:blipFill>
          <a:blip r:embed="rId3"/>
          <a:stretch>
            <a:fillRect/>
          </a:stretch>
        </p:blipFill>
        <p:spPr>
          <a:xfrm>
            <a:off x="5075877" y="743603"/>
            <a:ext cx="3177203" cy="317416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874195" y="1390819"/>
            <a:ext cx="7529626" cy="1569660"/>
          </a:xfrm>
          <a:prstGeom prst="rect">
            <a:avLst/>
          </a:prstGeom>
          <a:noFill/>
        </p:spPr>
        <p:txBody>
          <a:bodyPr wrap="square" rtlCol="0">
            <a:spAutoFit/>
          </a:bodyPr>
          <a:lstStyle/>
          <a:p>
            <a:r>
              <a:rPr lang="en-US" sz="2400" dirty="0" smtClean="0">
                <a:solidFill>
                  <a:srgbClr val="FFFF00"/>
                </a:solidFill>
                <a:latin typeface="Eurostile"/>
                <a:cs typeface="Eurostile"/>
              </a:rPr>
              <a:t>“Enter by the narrow gate; for wide is the gate and broad is the way that leads to destruction, and there are many who go in by it. </a:t>
            </a:r>
            <a:r>
              <a:rPr lang="en-US" sz="2400" baseline="30000" dirty="0" smtClean="0">
                <a:solidFill>
                  <a:srgbClr val="FFFF00"/>
                </a:solidFill>
                <a:latin typeface="Eurostile"/>
                <a:cs typeface="Eurostile"/>
              </a:rPr>
              <a:t>14 </a:t>
            </a:r>
            <a:r>
              <a:rPr lang="en-US" sz="2400" dirty="0" smtClean="0">
                <a:solidFill>
                  <a:srgbClr val="FFFF00"/>
                </a:solidFill>
                <a:latin typeface="Eurostile"/>
                <a:cs typeface="Eurostile"/>
              </a:rPr>
              <a:t>Because narrow is the gate and difficult is the way which leads to life, and there are few who find it.</a:t>
            </a:r>
            <a:endParaRPr lang="en-US" sz="2400" dirty="0">
              <a:solidFill>
                <a:srgbClr val="FFFF00"/>
              </a:solidFill>
              <a:latin typeface="Eurostile"/>
              <a:cs typeface="Eurostile"/>
            </a:endParaRPr>
          </a:p>
        </p:txBody>
      </p:sp>
      <p:sp>
        <p:nvSpPr>
          <p:cNvPr id="4" name="TextBox 3"/>
          <p:cNvSpPr txBox="1"/>
          <p:nvPr/>
        </p:nvSpPr>
        <p:spPr>
          <a:xfrm>
            <a:off x="4255516" y="3389295"/>
            <a:ext cx="4024597" cy="830997"/>
          </a:xfrm>
          <a:prstGeom prst="rect">
            <a:avLst/>
          </a:prstGeom>
          <a:noFill/>
        </p:spPr>
        <p:txBody>
          <a:bodyPr wrap="square" rtlCol="0">
            <a:spAutoFit/>
          </a:bodyPr>
          <a:lstStyle/>
          <a:p>
            <a:pPr algn="r"/>
            <a:r>
              <a:rPr lang="en-US" sz="4800" b="1" dirty="0" smtClean="0">
                <a:solidFill>
                  <a:schemeClr val="tx2">
                    <a:lumMod val="20000"/>
                    <a:lumOff val="80000"/>
                  </a:schemeClr>
                </a:solidFill>
                <a:latin typeface="Learning Curve"/>
                <a:cs typeface="Learning Curve"/>
              </a:rPr>
              <a:t>Matthew 7: 13-14.</a:t>
            </a:r>
            <a:endParaRPr lang="en-US" sz="4800" b="1" dirty="0">
              <a:solidFill>
                <a:schemeClr val="tx2">
                  <a:lumMod val="20000"/>
                  <a:lumOff val="80000"/>
                </a:schemeClr>
              </a:solidFill>
              <a:latin typeface="Learning Curve"/>
              <a:cs typeface="Learning Curve"/>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303</TotalTime>
  <Words>2144</Words>
  <Application>Microsoft Macintosh PowerPoint</Application>
  <PresentationFormat>Custom</PresentationFormat>
  <Paragraphs>113</Paragraphs>
  <Slides>46</Slides>
  <Notes>0</Notes>
  <HiddenSlides>0</HiddenSlides>
  <MMClips>0</MMClips>
  <ScaleCrop>false</ScaleCrop>
  <HeadingPairs>
    <vt:vector size="4" baseType="variant">
      <vt:variant>
        <vt:lpstr>Design Template</vt:lpstr>
      </vt:variant>
      <vt:variant>
        <vt:i4>1</vt:i4>
      </vt:variant>
      <vt:variant>
        <vt:lpstr>Slide Titles</vt:lpstr>
      </vt:variant>
      <vt:variant>
        <vt:i4>46</vt:i4>
      </vt:variant>
    </vt:vector>
  </HeadingPairs>
  <TitlesOfParts>
    <vt:vector size="4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Ralph Price</dc:creator>
  <cp:lastModifiedBy>Ralph Price</cp:lastModifiedBy>
  <cp:revision>12</cp:revision>
  <dcterms:created xsi:type="dcterms:W3CDTF">2010-11-12T00:43:28Z</dcterms:created>
  <dcterms:modified xsi:type="dcterms:W3CDTF">2010-11-12T00:58:10Z</dcterms:modified>
</cp:coreProperties>
</file>