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6" r:id="rId9"/>
    <p:sldId id="265" r:id="rId10"/>
    <p:sldId id="268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9966"/>
    <a:srgbClr val="CC6600"/>
    <a:srgbClr val="FF0000"/>
    <a:srgbClr val="FFFF00"/>
    <a:srgbClr val="996633"/>
    <a:srgbClr val="66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595" autoAdjust="0"/>
  </p:normalViewPr>
  <p:slideViewPr>
    <p:cSldViewPr>
      <p:cViewPr varScale="1">
        <p:scale>
          <a:sx n="59" d="100"/>
          <a:sy n="59" d="100"/>
        </p:scale>
        <p:origin x="-84" y="-3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7D15B06-B4BE-4C17-8633-55DB709EE4B5}" type="datetimeFigureOut">
              <a:rPr lang="en-US"/>
              <a:pPr>
                <a:defRPr/>
              </a:pPr>
              <a:t>2/9/2009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0CBE4D4-CBCC-422F-86F2-019840FB1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2EBCF77-AD33-404B-AA76-4440D02F059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97527-01B3-47C0-91AA-621A4DF453FD}" type="datetimeFigureOut">
              <a:rPr lang="en-US"/>
              <a:pPr>
                <a:defRPr/>
              </a:pPr>
              <a:t>2/9/2009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2886E-7F80-40F4-AFD1-084424AA1B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3BEFD-38FC-40DF-997D-24DCA1AD6374}" type="datetimeFigureOut">
              <a:rPr lang="en-US"/>
              <a:pPr>
                <a:defRPr/>
              </a:pPr>
              <a:t>2/9/2009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889F2-8890-4280-9C17-061FB32799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F4D84-BF0F-45E5-96F0-A33B36ACE480}" type="datetimeFigureOut">
              <a:rPr lang="en-US"/>
              <a:pPr>
                <a:defRPr/>
              </a:pPr>
              <a:t>2/9/2009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BD137-DFAF-4165-A8BC-82760CBA42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74F44-6B96-4910-90C8-6D2F3A65C62D}" type="datetimeFigureOut">
              <a:rPr lang="en-US"/>
              <a:pPr>
                <a:defRPr/>
              </a:pPr>
              <a:t>2/9/2009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8366F-3EA0-4009-B123-60294F917F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4ECFC-87CD-4479-87A2-17DF359EE825}" type="datetimeFigureOut">
              <a:rPr lang="en-US"/>
              <a:pPr>
                <a:defRPr/>
              </a:pPr>
              <a:t>2/9/2009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DEA60-B990-4E26-ADA9-BE7C8B61E1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F63C5-B771-4A33-8E0F-95804BD7F60B}" type="datetimeFigureOut">
              <a:rPr lang="en-US"/>
              <a:pPr>
                <a:defRPr/>
              </a:pPr>
              <a:t>2/9/2009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DDA16-4C41-4548-9E3D-CCE2971F2D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DA51B-D753-4255-968F-1C4E70FCC6A6}" type="datetimeFigureOut">
              <a:rPr lang="en-US"/>
              <a:pPr>
                <a:defRPr/>
              </a:pPr>
              <a:t>2/9/2009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78368-D6B6-4F33-8309-342761B6A8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C2C27-91FE-49D1-B3B5-62219200861E}" type="datetimeFigureOut">
              <a:rPr lang="en-US"/>
              <a:pPr>
                <a:defRPr/>
              </a:pPr>
              <a:t>2/9/2009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B5D45-4AEF-468A-9FA9-7882CB418D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A5F7C-EA52-4963-9594-0074EDEE9D8C}" type="datetimeFigureOut">
              <a:rPr lang="en-US"/>
              <a:pPr>
                <a:defRPr/>
              </a:pPr>
              <a:t>2/9/2009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84DB9-CD8B-4975-821D-A6DCE61C54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645AD-8F1F-4549-B2AC-61BAE5CCAE00}" type="datetimeFigureOut">
              <a:rPr lang="en-US"/>
              <a:pPr>
                <a:defRPr/>
              </a:pPr>
              <a:t>2/9/2009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5CDCB-771D-49D1-BD9B-432D0DEAFC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73993-2B19-45A3-9490-4EB96C36F258}" type="datetimeFigureOut">
              <a:rPr lang="en-US"/>
              <a:pPr>
                <a:defRPr/>
              </a:pPr>
              <a:t>2/9/2009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8E957-ABAE-4CF7-AA94-EE9F87A3D3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D7A9AF5-6766-4E1D-9B36-4E46CF71FCF4}" type="datetimeFigureOut">
              <a:rPr lang="en-US"/>
              <a:pPr>
                <a:defRPr/>
              </a:pPr>
              <a:t>2/9/2009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5516B63-8EB5-44CD-B255-0B9A6753DE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thegjcoc.info/kjv20/B55C003.htm" TargetMode="External"/><Relationship Id="rId2" Type="http://schemas.openxmlformats.org/officeDocument/2006/relationships/hyperlink" Target="http://thegjcoc.info/kjv20/B43C001.htm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thegjcoc.info/kjv20/B40C015.ht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thegjcoc.info/kjv20/B11C018.htm" TargetMode="External"/><Relationship Id="rId2" Type="http://schemas.openxmlformats.org/officeDocument/2006/relationships/hyperlink" Target="http://thegjcoc.info/kjv20/B06C024.htm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thegjcoc.info/kjv20/B66C014.htm" TargetMode="External"/><Relationship Id="rId2" Type="http://schemas.openxmlformats.org/officeDocument/2006/relationships/hyperlink" Target="http://thegjcoc.info/kjv20/B05C011.htm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thegjcoc.info/kjv20/B40C025.htm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thegjcoc.info/kjv20/B40C007.htm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thegjcoc.info/kjv20/B59C002.htm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thegjcoc.info/kjv20/B23C055.htm" TargetMode="External"/><Relationship Id="rId2" Type="http://schemas.openxmlformats.org/officeDocument/2006/relationships/hyperlink" Target="http://thegjcoc.info/kjv20/B40C007.htm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thegjcoc.info/kjv20/B47C005.htm" TargetMode="External"/><Relationship Id="rId2" Type="http://schemas.openxmlformats.org/officeDocument/2006/relationships/hyperlink" Target="http://thegjcoc.info/kjv20/B58C009.htm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thegjcoc.info/kjv20/B66C022.ht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thegjcoc.info/kjv20/B53C001.htm" TargetMode="External"/><Relationship Id="rId4" Type="http://schemas.openxmlformats.org/officeDocument/2006/relationships/hyperlink" Target="http://thegjcoc.info/kjv20/B40C025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4800600"/>
          </a:xfrm>
        </p:spPr>
        <p:txBody>
          <a:bodyPr/>
          <a:lstStyle/>
          <a:p>
            <a:pPr eaLnBrk="1" hangingPunct="1"/>
            <a:r>
              <a:rPr lang="en-US" sz="9600" smtClean="0">
                <a:solidFill>
                  <a:schemeClr val="bg2"/>
                </a:solidFill>
                <a:latin typeface="Tahoma" pitchFamily="34" charset="0"/>
              </a:rPr>
              <a:t>There are Only</a:t>
            </a:r>
            <a:br>
              <a:rPr lang="en-US" sz="9600" smtClean="0">
                <a:solidFill>
                  <a:schemeClr val="bg2"/>
                </a:solidFill>
                <a:latin typeface="Tahoma" pitchFamily="34" charset="0"/>
              </a:rPr>
            </a:br>
            <a:r>
              <a:rPr lang="en-US" sz="23900" smtClean="0">
                <a:solidFill>
                  <a:srgbClr val="C00000"/>
                </a:solidFill>
                <a:latin typeface="Tahoma" pitchFamily="34" charset="0"/>
              </a:rPr>
              <a:t>Two…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Box 1"/>
          <p:cNvSpPr txBox="1">
            <a:spLocks noChangeArrowheads="1"/>
          </p:cNvSpPr>
          <p:nvPr/>
        </p:nvSpPr>
        <p:spPr bwMode="auto">
          <a:xfrm>
            <a:off x="685800" y="838200"/>
            <a:ext cx="7924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7200">
                <a:solidFill>
                  <a:schemeClr val="bg1"/>
                </a:solidFill>
                <a:latin typeface="Calibri" pitchFamily="34" charset="0"/>
              </a:rPr>
              <a:t>ARE YOU READY TO MAKE A CHOICE?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3581400"/>
            <a:ext cx="9144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7200">
                <a:solidFill>
                  <a:schemeClr val="bg1"/>
                </a:solidFill>
                <a:latin typeface="Tahoma" pitchFamily="34" charset="0"/>
              </a:rPr>
              <a:t>Are you ready to</a:t>
            </a:r>
          </a:p>
          <a:p>
            <a:pPr algn="ctr"/>
            <a:r>
              <a:rPr lang="en-US" sz="7200">
                <a:solidFill>
                  <a:schemeClr val="bg1"/>
                </a:solidFill>
                <a:latin typeface="Tahoma" pitchFamily="34" charset="0"/>
              </a:rPr>
              <a:t> change your choice?</a:t>
            </a:r>
          </a:p>
        </p:txBody>
      </p:sp>
      <p:sp>
        <p:nvSpPr>
          <p:cNvPr id="2" name="TextBox 2"/>
          <p:cNvSpPr txBox="1">
            <a:spLocks noChangeArrowheads="1"/>
          </p:cNvSpPr>
          <p:nvPr/>
        </p:nvSpPr>
        <p:spPr bwMode="auto">
          <a:xfrm>
            <a:off x="990600" y="2986088"/>
            <a:ext cx="76200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>
                <a:solidFill>
                  <a:srgbClr val="FFFF00"/>
                </a:solidFill>
                <a:latin typeface="Calibri" pitchFamily="34" charset="0"/>
              </a:rPr>
              <a:t>---------------------------------------</a:t>
            </a:r>
          </a:p>
        </p:txBody>
      </p:sp>
      <p:sp>
        <p:nvSpPr>
          <p:cNvPr id="24580" name="Rectangle 6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Choices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7" grpId="0"/>
      <p:bldP spid="3" grpId="0"/>
      <p:bldP spid="3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1"/>
          <p:cNvSpPr txBox="1">
            <a:spLocks noChangeArrowheads="1"/>
          </p:cNvSpPr>
          <p:nvPr/>
        </p:nvSpPr>
        <p:spPr bwMode="auto">
          <a:xfrm>
            <a:off x="0" y="1752600"/>
            <a:ext cx="18288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3900">
                <a:solidFill>
                  <a:srgbClr val="FF0000"/>
                </a:solidFill>
                <a:latin typeface="Tahoma" pitchFamily="34" charset="0"/>
              </a:rPr>
              <a:t>2</a:t>
            </a:r>
            <a:endParaRPr lang="en-US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524000" y="3124200"/>
            <a:ext cx="7620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>
                <a:solidFill>
                  <a:srgbClr val="FFFF00"/>
                </a:solidFill>
                <a:latin typeface="Calibri" pitchFamily="34" charset="0"/>
              </a:rPr>
              <a:t>----- Sources of Teaching ------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714500" y="1219200"/>
            <a:ext cx="19812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7200">
                <a:solidFill>
                  <a:srgbClr val="66CCFF"/>
                </a:solidFill>
                <a:latin typeface="Tahoma" pitchFamily="34" charset="0"/>
              </a:rPr>
              <a:t>God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191000" y="914400"/>
            <a:ext cx="3276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chemeClr val="accent1"/>
                </a:solidFill>
                <a:latin typeface="Tahoma" pitchFamily="34" charset="0"/>
                <a:hlinkClick r:id="rId2"/>
              </a:rPr>
              <a:t>John 1:17</a:t>
            </a:r>
            <a:endParaRPr lang="en-US" sz="4400">
              <a:solidFill>
                <a:schemeClr val="accent1"/>
              </a:solidFill>
              <a:latin typeface="Tahoma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191000" y="1828800"/>
            <a:ext cx="487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chemeClr val="accent1"/>
                </a:solidFill>
                <a:latin typeface="Tahoma" pitchFamily="34" charset="0"/>
                <a:hlinkClick r:id="rId3"/>
              </a:rPr>
              <a:t>II Timothy 3:16-17</a:t>
            </a:r>
            <a:endParaRPr lang="en-US" sz="4400">
              <a:solidFill>
                <a:schemeClr val="accent1"/>
              </a:solidFill>
              <a:latin typeface="Tahoma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676400" y="4876800"/>
            <a:ext cx="20574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7200">
                <a:solidFill>
                  <a:srgbClr val="FFCC99"/>
                </a:solidFill>
                <a:latin typeface="Tahoma" pitchFamily="34" charset="0"/>
              </a:rPr>
              <a:t>Man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191000" y="5105400"/>
            <a:ext cx="441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rgbClr val="948A54"/>
                </a:solidFill>
                <a:latin typeface="Tahoma" pitchFamily="34" charset="0"/>
                <a:hlinkClick r:id="rId4"/>
              </a:rPr>
              <a:t>Matthew 15:8-9</a:t>
            </a:r>
            <a:endParaRPr lang="en-US" sz="4400">
              <a:solidFill>
                <a:srgbClr val="948A54"/>
              </a:solidFill>
              <a:latin typeface="Tahoma" pitchFamily="34" charset="0"/>
            </a:endParaRPr>
          </a:p>
        </p:txBody>
      </p:sp>
      <p:sp>
        <p:nvSpPr>
          <p:cNvPr id="15368" name="Rectangle 9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smtClean="0"/>
              <a:t>Sources of Teaching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257800" y="1447800"/>
            <a:ext cx="3733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chemeClr val="accent1"/>
                </a:solidFill>
                <a:latin typeface="Tahoma" pitchFamily="34" charset="0"/>
                <a:hlinkClick r:id="rId2"/>
              </a:rPr>
              <a:t>Joshua 24:15</a:t>
            </a:r>
            <a:endParaRPr lang="en-US" sz="4400">
              <a:solidFill>
                <a:schemeClr val="accent1"/>
              </a:solidFill>
              <a:latin typeface="Tahoma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257800" y="5105400"/>
            <a:ext cx="3810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rgbClr val="948A54"/>
                </a:solidFill>
                <a:latin typeface="Tahoma" pitchFamily="34" charset="0"/>
                <a:hlinkClick r:id="rId3"/>
              </a:rPr>
              <a:t>I Kings 18:21</a:t>
            </a:r>
            <a:endParaRPr lang="en-US" sz="4400">
              <a:solidFill>
                <a:srgbClr val="948A54"/>
              </a:solidFill>
              <a:latin typeface="Tahoma" pitchFamily="34" charset="0"/>
            </a:endParaRPr>
          </a:p>
        </p:txBody>
      </p:sp>
      <p:sp>
        <p:nvSpPr>
          <p:cNvPr id="16387" name="TextBox 1"/>
          <p:cNvSpPr txBox="1">
            <a:spLocks noChangeArrowheads="1"/>
          </p:cNvSpPr>
          <p:nvPr/>
        </p:nvSpPr>
        <p:spPr bwMode="auto">
          <a:xfrm>
            <a:off x="0" y="1752600"/>
            <a:ext cx="18288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3900">
                <a:solidFill>
                  <a:srgbClr val="FF0000"/>
                </a:solidFill>
                <a:latin typeface="Tahoma" pitchFamily="34" charset="0"/>
              </a:rPr>
              <a:t>2</a:t>
            </a:r>
            <a:endParaRPr lang="en-US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524000" y="3124200"/>
            <a:ext cx="7620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>
                <a:solidFill>
                  <a:srgbClr val="FFFF00"/>
                </a:solidFill>
                <a:latin typeface="Calibri" pitchFamily="34" charset="0"/>
              </a:rPr>
              <a:t>------------- Choices ---------------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209800" y="1249363"/>
            <a:ext cx="1981200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7200">
                <a:solidFill>
                  <a:srgbClr val="66CCFF"/>
                </a:solidFill>
                <a:latin typeface="Tahoma" pitchFamily="34" charset="0"/>
              </a:rPr>
              <a:t>God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019300" y="4876800"/>
            <a:ext cx="25146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7200">
                <a:solidFill>
                  <a:srgbClr val="FFCC99"/>
                </a:solidFill>
                <a:latin typeface="Tahoma" pitchFamily="34" charset="0"/>
              </a:rPr>
              <a:t>Idols</a:t>
            </a:r>
          </a:p>
        </p:txBody>
      </p:sp>
      <p:sp>
        <p:nvSpPr>
          <p:cNvPr id="16391" name="Rectangle 8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Choices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3" grpId="0"/>
      <p:bldP spid="4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486400" y="76200"/>
            <a:ext cx="3581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chemeClr val="accent1"/>
                </a:solidFill>
                <a:latin typeface="Tahoma" pitchFamily="34" charset="0"/>
                <a:hlinkClick r:id="rId2"/>
              </a:rPr>
              <a:t>Deuteronomy 11:26-28</a:t>
            </a:r>
            <a:endParaRPr lang="en-US" sz="4400">
              <a:solidFill>
                <a:schemeClr val="accent1"/>
              </a:solidFill>
              <a:latin typeface="Tahoma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486400" y="1676400"/>
            <a:ext cx="31242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chemeClr val="accent1"/>
                </a:solidFill>
                <a:latin typeface="Tahoma" pitchFamily="34" charset="0"/>
                <a:hlinkClick r:id="rId3"/>
              </a:rPr>
              <a:t>Revelation 14:13</a:t>
            </a:r>
            <a:endParaRPr lang="en-US" sz="4400">
              <a:solidFill>
                <a:schemeClr val="accent1"/>
              </a:solidFill>
              <a:latin typeface="Tahoma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486400" y="5181600"/>
            <a:ext cx="2590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rgbClr val="948A54"/>
                </a:solidFill>
                <a:latin typeface="Tahoma" pitchFamily="34" charset="0"/>
                <a:hlinkClick r:id="rId4"/>
              </a:rPr>
              <a:t>Matthew 25:41</a:t>
            </a:r>
            <a:endParaRPr lang="en-US" sz="4400">
              <a:solidFill>
                <a:srgbClr val="948A54"/>
              </a:solidFill>
              <a:latin typeface="Tahoma" pitchFamily="34" charset="0"/>
            </a:endParaRPr>
          </a:p>
        </p:txBody>
      </p:sp>
      <p:sp>
        <p:nvSpPr>
          <p:cNvPr id="17412" name="TextBox 1"/>
          <p:cNvSpPr txBox="1">
            <a:spLocks noChangeArrowheads="1"/>
          </p:cNvSpPr>
          <p:nvPr/>
        </p:nvSpPr>
        <p:spPr bwMode="auto">
          <a:xfrm>
            <a:off x="0" y="1752600"/>
            <a:ext cx="18288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3900">
                <a:solidFill>
                  <a:srgbClr val="FF0000"/>
                </a:solidFill>
                <a:latin typeface="Tahoma" pitchFamily="34" charset="0"/>
              </a:rPr>
              <a:t>2</a:t>
            </a:r>
            <a:endParaRPr lang="en-US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524000" y="3124200"/>
            <a:ext cx="7620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>
                <a:solidFill>
                  <a:srgbClr val="FFFF00"/>
                </a:solidFill>
                <a:latin typeface="Calibri" pitchFamily="34" charset="0"/>
              </a:rPr>
              <a:t>---------- Possibilities ------------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447800" y="1143000"/>
            <a:ext cx="35052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7200">
                <a:solidFill>
                  <a:srgbClr val="66CCFF"/>
                </a:solidFill>
                <a:latin typeface="Tahoma" pitchFamily="34" charset="0"/>
              </a:rPr>
              <a:t>Blessing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866900" y="4876800"/>
            <a:ext cx="26670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7200">
                <a:solidFill>
                  <a:srgbClr val="FFCC99"/>
                </a:solidFill>
                <a:latin typeface="Tahoma" pitchFamily="34" charset="0"/>
              </a:rPr>
              <a:t>Curse</a:t>
            </a:r>
          </a:p>
        </p:txBody>
      </p:sp>
      <p:sp>
        <p:nvSpPr>
          <p:cNvPr id="17416" name="Rectangle 9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5867400" cy="1143000"/>
          </a:xfrm>
        </p:spPr>
        <p:txBody>
          <a:bodyPr/>
          <a:lstStyle/>
          <a:p>
            <a:r>
              <a:rPr lang="en-US" smtClean="0"/>
              <a:t>Possibilities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3" grpId="0"/>
      <p:bldP spid="4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648200" y="1219200"/>
            <a:ext cx="4495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chemeClr val="accent1"/>
                </a:solidFill>
                <a:latin typeface="Tahoma" pitchFamily="34" charset="0"/>
                <a:hlinkClick r:id="rId2"/>
              </a:rPr>
              <a:t>Matthew 7:24-25</a:t>
            </a:r>
            <a:endParaRPr lang="en-US" sz="4400">
              <a:solidFill>
                <a:schemeClr val="accent1"/>
              </a:solidFill>
              <a:latin typeface="Tahoma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648200" y="5257800"/>
            <a:ext cx="441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rgbClr val="948A54"/>
                </a:solidFill>
                <a:latin typeface="Tahoma" pitchFamily="34" charset="0"/>
                <a:hlinkClick r:id="rId2"/>
              </a:rPr>
              <a:t>Matthew 7:26-27</a:t>
            </a:r>
            <a:endParaRPr lang="en-US" sz="4400">
              <a:solidFill>
                <a:srgbClr val="948A54"/>
              </a:solidFill>
              <a:latin typeface="Tahoma" pitchFamily="34" charset="0"/>
            </a:endParaRPr>
          </a:p>
        </p:txBody>
      </p:sp>
      <p:sp>
        <p:nvSpPr>
          <p:cNvPr id="18435" name="TextBox 1"/>
          <p:cNvSpPr txBox="1">
            <a:spLocks noChangeArrowheads="1"/>
          </p:cNvSpPr>
          <p:nvPr/>
        </p:nvSpPr>
        <p:spPr bwMode="auto">
          <a:xfrm>
            <a:off x="0" y="1752600"/>
            <a:ext cx="18288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3900">
                <a:solidFill>
                  <a:srgbClr val="FF0000"/>
                </a:solidFill>
                <a:latin typeface="Tahoma" pitchFamily="34" charset="0"/>
              </a:rPr>
              <a:t>2</a:t>
            </a:r>
            <a:endParaRPr lang="en-US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524000" y="3124200"/>
            <a:ext cx="7620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>
                <a:solidFill>
                  <a:srgbClr val="FFFF00"/>
                </a:solidFill>
                <a:latin typeface="Calibri" pitchFamily="34" charset="0"/>
              </a:rPr>
              <a:t>---------- Foundations -----------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638300" y="1066800"/>
            <a:ext cx="22860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7200">
                <a:solidFill>
                  <a:srgbClr val="66CCFF"/>
                </a:solidFill>
                <a:latin typeface="Tahoma" pitchFamily="34" charset="0"/>
              </a:rPr>
              <a:t>Rock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638300" y="5059363"/>
            <a:ext cx="2286000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7200">
                <a:solidFill>
                  <a:srgbClr val="FFCC99"/>
                </a:solidFill>
                <a:latin typeface="Tahoma" pitchFamily="34" charset="0"/>
              </a:rPr>
              <a:t>Sand</a:t>
            </a:r>
          </a:p>
        </p:txBody>
      </p:sp>
      <p:sp>
        <p:nvSpPr>
          <p:cNvPr id="18439" name="Rectangle 8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Foundations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3" grpId="0"/>
      <p:bldP spid="4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876800" y="1295400"/>
            <a:ext cx="396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chemeClr val="accent1"/>
                </a:solidFill>
                <a:latin typeface="Tahoma" pitchFamily="34" charset="0"/>
                <a:hlinkClick r:id="rId2"/>
              </a:rPr>
              <a:t>James 2:22-23</a:t>
            </a:r>
            <a:endParaRPr lang="en-US" sz="4400">
              <a:solidFill>
                <a:schemeClr val="accent1"/>
              </a:solidFill>
              <a:latin typeface="Tahoma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876800" y="5257800"/>
            <a:ext cx="403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rgbClr val="948A54"/>
                </a:solidFill>
                <a:latin typeface="Tahoma" pitchFamily="34" charset="0"/>
                <a:hlinkClick r:id="rId2"/>
              </a:rPr>
              <a:t>James 2:24, 26</a:t>
            </a:r>
            <a:endParaRPr lang="en-US" sz="4400">
              <a:solidFill>
                <a:srgbClr val="948A54"/>
              </a:solidFill>
              <a:latin typeface="Tahoma" pitchFamily="34" charset="0"/>
            </a:endParaRPr>
          </a:p>
        </p:txBody>
      </p:sp>
      <p:sp>
        <p:nvSpPr>
          <p:cNvPr id="19459" name="TextBox 1"/>
          <p:cNvSpPr txBox="1">
            <a:spLocks noChangeArrowheads="1"/>
          </p:cNvSpPr>
          <p:nvPr/>
        </p:nvSpPr>
        <p:spPr bwMode="auto">
          <a:xfrm>
            <a:off x="0" y="1752600"/>
            <a:ext cx="18288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3900">
                <a:solidFill>
                  <a:srgbClr val="FF0000"/>
                </a:solidFill>
                <a:latin typeface="Tahoma" pitchFamily="34" charset="0"/>
              </a:rPr>
              <a:t>2</a:t>
            </a:r>
            <a:endParaRPr lang="en-US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524000" y="3124200"/>
            <a:ext cx="7620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>
                <a:solidFill>
                  <a:srgbClr val="FFFF00"/>
                </a:solidFill>
                <a:latin typeface="Calibri" pitchFamily="34" charset="0"/>
              </a:rPr>
              <a:t>-------------- Faiths ----------------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828800" y="1066800"/>
            <a:ext cx="19812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7200">
                <a:solidFill>
                  <a:srgbClr val="66CCFF"/>
                </a:solidFill>
                <a:latin typeface="Tahoma" pitchFamily="34" charset="0"/>
              </a:rPr>
              <a:t>Live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676400" y="5059363"/>
            <a:ext cx="2286000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7200">
                <a:solidFill>
                  <a:srgbClr val="FFCC99"/>
                </a:solidFill>
                <a:latin typeface="Tahoma" pitchFamily="34" charset="0"/>
              </a:rPr>
              <a:t>Dead</a:t>
            </a:r>
          </a:p>
        </p:txBody>
      </p:sp>
      <p:sp>
        <p:nvSpPr>
          <p:cNvPr id="19463" name="Rectangle 8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Faiths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3" grpId="0"/>
      <p:bldP spid="4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562600" y="1219200"/>
            <a:ext cx="2819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chemeClr val="accent1"/>
                </a:solidFill>
                <a:latin typeface="Tahoma" pitchFamily="34" charset="0"/>
                <a:hlinkClick r:id="rId2"/>
              </a:rPr>
              <a:t>Matthew 7:13-14</a:t>
            </a:r>
            <a:endParaRPr lang="en-US" sz="4400">
              <a:solidFill>
                <a:schemeClr val="accent1"/>
              </a:solidFill>
              <a:latin typeface="Tahoma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562600" y="5029200"/>
            <a:ext cx="3505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chemeClr val="bg2"/>
                </a:solidFill>
                <a:latin typeface="Tahoma" pitchFamily="34" charset="0"/>
                <a:hlinkClick r:id="rId3"/>
              </a:rPr>
              <a:t>Isaiah 55:8-9</a:t>
            </a:r>
            <a:endParaRPr lang="en-US" sz="4400">
              <a:solidFill>
                <a:schemeClr val="bg2"/>
              </a:solidFill>
              <a:latin typeface="Tahoma" pitchFamily="34" charset="0"/>
            </a:endParaRPr>
          </a:p>
        </p:txBody>
      </p:sp>
      <p:sp>
        <p:nvSpPr>
          <p:cNvPr id="20483" name="TextBox 1"/>
          <p:cNvSpPr txBox="1">
            <a:spLocks noChangeArrowheads="1"/>
          </p:cNvSpPr>
          <p:nvPr/>
        </p:nvSpPr>
        <p:spPr bwMode="auto">
          <a:xfrm>
            <a:off x="0" y="1752600"/>
            <a:ext cx="18288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3900">
                <a:solidFill>
                  <a:srgbClr val="FF0000"/>
                </a:solidFill>
                <a:latin typeface="Tahoma" pitchFamily="34" charset="0"/>
              </a:rPr>
              <a:t>2</a:t>
            </a:r>
            <a:endParaRPr lang="en-US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524000" y="3124200"/>
            <a:ext cx="7620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>
                <a:solidFill>
                  <a:srgbClr val="FFFF00"/>
                </a:solidFill>
                <a:latin typeface="Calibri" pitchFamily="34" charset="0"/>
              </a:rPr>
              <a:t>--------------- Ways ----------------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676400" y="1219200"/>
            <a:ext cx="31242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7200">
                <a:solidFill>
                  <a:srgbClr val="66CCFF"/>
                </a:solidFill>
                <a:latin typeface="Tahoma" pitchFamily="34" charset="0"/>
              </a:rPr>
              <a:t>Narrow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943100" y="4876800"/>
            <a:ext cx="25908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7200">
                <a:solidFill>
                  <a:srgbClr val="FFCC99"/>
                </a:solidFill>
                <a:latin typeface="Tahoma" pitchFamily="34" charset="0"/>
              </a:rPr>
              <a:t>Broad</a:t>
            </a:r>
          </a:p>
        </p:txBody>
      </p:sp>
      <p:sp>
        <p:nvSpPr>
          <p:cNvPr id="20487" name="Rectangle 8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Ways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3" grpId="0"/>
      <p:bldP spid="4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334000" y="838200"/>
            <a:ext cx="35052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chemeClr val="accent1"/>
                </a:solidFill>
                <a:latin typeface="Tahoma" pitchFamily="34" charset="0"/>
                <a:hlinkClick r:id="rId2"/>
              </a:rPr>
              <a:t>Hebrews 9:27a</a:t>
            </a:r>
            <a:endParaRPr lang="en-US" sz="4400">
              <a:solidFill>
                <a:schemeClr val="accent1"/>
              </a:solidFill>
              <a:latin typeface="Tahoma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334000" y="3886200"/>
            <a:ext cx="2438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rgbClr val="948A54"/>
                </a:solidFill>
                <a:latin typeface="Tahoma" pitchFamily="34" charset="0"/>
                <a:hlinkClick r:id="rId2"/>
              </a:rPr>
              <a:t>Hebrews 9:27b</a:t>
            </a:r>
            <a:endParaRPr lang="en-US" sz="4400">
              <a:solidFill>
                <a:srgbClr val="948A54"/>
              </a:solidFill>
              <a:latin typeface="Tahoma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334000" y="5410200"/>
            <a:ext cx="38100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rgbClr val="948A54"/>
                </a:solidFill>
                <a:latin typeface="Tahoma" pitchFamily="34" charset="0"/>
                <a:hlinkClick r:id="rId3"/>
              </a:rPr>
              <a:t>II Corinthians 5:10</a:t>
            </a:r>
            <a:endParaRPr lang="en-US" sz="4400">
              <a:solidFill>
                <a:srgbClr val="948A54"/>
              </a:solidFill>
              <a:latin typeface="Tahoma" pitchFamily="34" charset="0"/>
            </a:endParaRPr>
          </a:p>
        </p:txBody>
      </p:sp>
      <p:sp>
        <p:nvSpPr>
          <p:cNvPr id="21508" name="TextBox 1"/>
          <p:cNvSpPr txBox="1">
            <a:spLocks noChangeArrowheads="1"/>
          </p:cNvSpPr>
          <p:nvPr/>
        </p:nvSpPr>
        <p:spPr bwMode="auto">
          <a:xfrm>
            <a:off x="0" y="1752600"/>
            <a:ext cx="18288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3900">
                <a:solidFill>
                  <a:srgbClr val="FF0000"/>
                </a:solidFill>
                <a:latin typeface="Tahoma" pitchFamily="34" charset="0"/>
              </a:rPr>
              <a:t>2</a:t>
            </a:r>
            <a:endParaRPr lang="en-US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524000" y="2971800"/>
            <a:ext cx="7620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>
                <a:solidFill>
                  <a:srgbClr val="FFFF00"/>
                </a:solidFill>
                <a:latin typeface="Calibri" pitchFamily="34" charset="0"/>
              </a:rPr>
              <a:t>--------- Appointments ----------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790700" y="914400"/>
            <a:ext cx="25908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7200">
                <a:solidFill>
                  <a:srgbClr val="66CCFF"/>
                </a:solidFill>
                <a:latin typeface="Tahoma" pitchFamily="34" charset="0"/>
              </a:rPr>
              <a:t>Death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990600" y="4830763"/>
            <a:ext cx="4191000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7200">
                <a:solidFill>
                  <a:srgbClr val="FFCC99"/>
                </a:solidFill>
                <a:latin typeface="Tahoma" pitchFamily="34" charset="0"/>
              </a:rPr>
              <a:t>Judgment</a:t>
            </a:r>
          </a:p>
        </p:txBody>
      </p:sp>
      <p:sp>
        <p:nvSpPr>
          <p:cNvPr id="21512" name="Rectangle 9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smtClean="0"/>
              <a:t>Appointments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3" grpId="0"/>
      <p:bldP spid="4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876800" y="0"/>
            <a:ext cx="32766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chemeClr val="accent1"/>
                </a:solidFill>
                <a:latin typeface="Tahoma" pitchFamily="34" charset="0"/>
                <a:hlinkClick r:id="rId3"/>
              </a:rPr>
              <a:t>Revelation 22:14</a:t>
            </a:r>
            <a:endParaRPr lang="en-US" sz="4400">
              <a:solidFill>
                <a:schemeClr val="accent1"/>
              </a:solidFill>
              <a:latin typeface="Tahoma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876800" y="1600200"/>
            <a:ext cx="31242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chemeClr val="accent1"/>
                </a:solidFill>
                <a:latin typeface="Tahoma" pitchFamily="34" charset="0"/>
                <a:hlinkClick r:id="rId4"/>
              </a:rPr>
              <a:t>Matthew 25:31-40</a:t>
            </a:r>
            <a:endParaRPr lang="en-US" sz="4400">
              <a:solidFill>
                <a:schemeClr val="accent1"/>
              </a:solidFill>
              <a:latin typeface="Tahoma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876800" y="3810000"/>
            <a:ext cx="4876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rgbClr val="948A54"/>
                </a:solidFill>
                <a:latin typeface="Tahoma" pitchFamily="34" charset="0"/>
                <a:hlinkClick r:id="rId4"/>
              </a:rPr>
              <a:t>Matthew</a:t>
            </a:r>
            <a:br>
              <a:rPr lang="en-US" sz="4400">
                <a:solidFill>
                  <a:srgbClr val="948A54"/>
                </a:solidFill>
                <a:latin typeface="Tahoma" pitchFamily="34" charset="0"/>
                <a:hlinkClick r:id="rId4"/>
              </a:rPr>
            </a:br>
            <a:r>
              <a:rPr lang="en-US" sz="4400">
                <a:solidFill>
                  <a:srgbClr val="948A54"/>
                </a:solidFill>
                <a:latin typeface="Tahoma" pitchFamily="34" charset="0"/>
                <a:hlinkClick r:id="rId4"/>
              </a:rPr>
              <a:t>25:41-46</a:t>
            </a:r>
            <a:endParaRPr lang="en-US" sz="4400">
              <a:solidFill>
                <a:srgbClr val="948A54"/>
              </a:solidFill>
              <a:latin typeface="Tahoma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876800" y="5410200"/>
            <a:ext cx="42672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rgbClr val="948A54"/>
                </a:solidFill>
                <a:latin typeface="Tahoma" pitchFamily="34" charset="0"/>
                <a:hlinkClick r:id="rId5"/>
              </a:rPr>
              <a:t>II Thessalonians 1:7-9</a:t>
            </a:r>
            <a:endParaRPr lang="en-US" sz="4400">
              <a:solidFill>
                <a:srgbClr val="948A54"/>
              </a:solidFill>
              <a:latin typeface="Tahoma" pitchFamily="34" charset="0"/>
            </a:endParaRPr>
          </a:p>
        </p:txBody>
      </p:sp>
      <p:sp>
        <p:nvSpPr>
          <p:cNvPr id="22533" name="TextBox 1"/>
          <p:cNvSpPr txBox="1">
            <a:spLocks noChangeArrowheads="1"/>
          </p:cNvSpPr>
          <p:nvPr/>
        </p:nvSpPr>
        <p:spPr bwMode="auto">
          <a:xfrm>
            <a:off x="0" y="1752600"/>
            <a:ext cx="18288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3900">
                <a:solidFill>
                  <a:srgbClr val="FF0000"/>
                </a:solidFill>
                <a:latin typeface="Tahoma" pitchFamily="34" charset="0"/>
              </a:rPr>
              <a:t>2</a:t>
            </a:r>
            <a:endParaRPr lang="en-US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524000" y="3048000"/>
            <a:ext cx="7620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>
                <a:solidFill>
                  <a:srgbClr val="FFFF00"/>
                </a:solidFill>
                <a:latin typeface="Calibri" pitchFamily="34" charset="0"/>
              </a:rPr>
              <a:t>---------- Destinations -----------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295400" y="990600"/>
            <a:ext cx="33528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7200">
                <a:solidFill>
                  <a:srgbClr val="66CCFF"/>
                </a:solidFill>
                <a:latin typeface="Tahoma" pitchFamily="34" charset="0"/>
              </a:rPr>
              <a:t>Heaven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828800" y="4800600"/>
            <a:ext cx="22860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7200">
                <a:solidFill>
                  <a:srgbClr val="FFCC99"/>
                </a:solidFill>
                <a:latin typeface="Tahoma" pitchFamily="34" charset="0"/>
              </a:rPr>
              <a:t>Hell</a:t>
            </a:r>
          </a:p>
        </p:txBody>
      </p:sp>
      <p:sp>
        <p:nvSpPr>
          <p:cNvPr id="22537" name="Rectangle 10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3886200" cy="715962"/>
          </a:xfrm>
        </p:spPr>
        <p:txBody>
          <a:bodyPr/>
          <a:lstStyle/>
          <a:p>
            <a:r>
              <a:rPr lang="en-US" sz="4000" smtClean="0"/>
              <a:t>Destinations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3" grpId="0"/>
      <p:bldP spid="4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862</TotalTime>
  <Words>111</Words>
  <Application>Microsoft Office PowerPoint</Application>
  <PresentationFormat>On-screen Show (4:3)</PresentationFormat>
  <Paragraphs>68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Tahoma</vt:lpstr>
      <vt:lpstr>Office Theme</vt:lpstr>
      <vt:lpstr>There are Only Two…</vt:lpstr>
      <vt:lpstr>Sources of Teaching</vt:lpstr>
      <vt:lpstr>Choices</vt:lpstr>
      <vt:lpstr>Possibilities</vt:lpstr>
      <vt:lpstr>Foundations</vt:lpstr>
      <vt:lpstr>Faiths</vt:lpstr>
      <vt:lpstr>Ways</vt:lpstr>
      <vt:lpstr>Appointments</vt:lpstr>
      <vt:lpstr>Destinations</vt:lpstr>
      <vt:lpstr>Choices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There are Only Two</dc:title>
  <dc:creator>dontreadway</dc:creator>
  <cp:lastModifiedBy>Zachary Van Tassel</cp:lastModifiedBy>
  <cp:revision>17</cp:revision>
  <dcterms:created xsi:type="dcterms:W3CDTF">2009-02-02T16:44:54Z</dcterms:created>
  <dcterms:modified xsi:type="dcterms:W3CDTF">2009-02-10T00:00:04Z</dcterms:modified>
</cp:coreProperties>
</file>