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  <p:sldId id="269" r:id="rId9"/>
    <p:sldId id="272" r:id="rId10"/>
    <p:sldId id="258" r:id="rId11"/>
    <p:sldId id="259" r:id="rId12"/>
    <p:sldId id="270" r:id="rId13"/>
    <p:sldId id="260" r:id="rId14"/>
    <p:sldId id="261" r:id="rId15"/>
    <p:sldId id="262" r:id="rId16"/>
    <p:sldId id="271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83" autoAdjust="0"/>
  </p:normalViewPr>
  <p:slideViewPr>
    <p:cSldViewPr>
      <p:cViewPr varScale="1">
        <p:scale>
          <a:sx n="74" d="100"/>
          <a:sy n="74" d="100"/>
        </p:scale>
        <p:origin x="-4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6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 smtClean="0"/>
            </a:lvl1pPr>
          </a:lstStyle>
          <a:p>
            <a:pPr>
              <a:defRPr/>
            </a:pPr>
            <a:fld id="{5606D1CB-16D2-44EA-BAE8-DE42E3AFAFF4}" type="datetimeFigureOut">
              <a:rPr lang="en-US"/>
              <a:pPr>
                <a:defRPr/>
              </a:pPr>
              <a:t>2/3/2009</a:t>
            </a:fld>
            <a:endParaRPr lang="en-US"/>
          </a:p>
        </p:txBody>
      </p:sp>
      <p:sp>
        <p:nvSpPr>
          <p:cNvPr id="6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900272B-58CD-49F8-921A-BFF8012100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D44DD-49FF-40C3-936C-49A6A0023E17}" type="datetimeFigureOut">
              <a:rPr lang="en-US"/>
              <a:pPr>
                <a:defRPr/>
              </a:pPr>
              <a:t>2/3/2009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53416-C416-48EB-8F68-DDCC4EDE2F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64C39-E919-48F7-B926-BBC407EAE74B}" type="datetimeFigureOut">
              <a:rPr lang="en-US"/>
              <a:pPr>
                <a:defRPr/>
              </a:pPr>
              <a:t>2/3/2009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6F2B0-A292-4F51-A019-26C1A889A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FA8116-A687-4247-A83C-5B6D4428E6F9}" type="datetimeFigureOut">
              <a:rPr lang="en-US"/>
              <a:pPr>
                <a:defRPr/>
              </a:pPr>
              <a:t>2/3/2009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42787-F62D-4688-B96E-A18AF72707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8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Isosceles Triangle 7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10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9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67A24-9B04-4C36-A50E-EE4D9A2674B6}" type="datetimeFigureOut">
              <a:rPr lang="en-US"/>
              <a:pPr>
                <a:defRPr/>
              </a:pPr>
              <a:t>2/3/2009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6DC709-7D4C-430E-9BB6-D8E87E3263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12D5F-7FAD-47F2-815E-ED4E991C6CE3}" type="datetimeFigureOut">
              <a:rPr lang="en-US"/>
              <a:pPr>
                <a:defRPr/>
              </a:pPr>
              <a:t>2/3/2009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E95F3-5BEB-4808-9DFB-11A343D2BB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9545E-DEDC-488E-863D-B5AB8DA928EF}" type="datetimeFigureOut">
              <a:rPr lang="en-US"/>
              <a:pPr>
                <a:defRPr/>
              </a:pPr>
              <a:t>2/3/2009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 smtClean="0"/>
            </a:lvl1pPr>
          </a:lstStyle>
          <a:p>
            <a:pPr>
              <a:defRPr/>
            </a:pPr>
            <a:fld id="{F38B49B6-3245-4EE6-9D18-8E57284411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F831E-38FA-4D13-9B5A-04F1FE339B27}" type="datetimeFigureOut">
              <a:rPr lang="en-US"/>
              <a:pPr>
                <a:defRPr/>
              </a:pPr>
              <a:t>2/3/2009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C94FB-1292-46E9-A458-880FBC3171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35BC7-29CE-420D-8E01-24D2B2D324D6}" type="datetimeFigureOut">
              <a:rPr lang="en-US"/>
              <a:pPr>
                <a:defRPr/>
              </a:pPr>
              <a:t>2/3/2009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5995E-D6C9-41E1-9264-546DE956E6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DCAC8989-5BC9-4189-A387-2E8BCFA9D2DB}" type="datetimeFigureOut">
              <a:rPr lang="en-US"/>
              <a:pPr>
                <a:defRPr/>
              </a:pPr>
              <a:t>2/3/2009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6A0AFF4D-AE5C-40B6-A84F-6DF04BC4A3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 smtClean="0"/>
            </a:lvl1pPr>
          </a:lstStyle>
          <a:p>
            <a:pPr>
              <a:defRPr/>
            </a:pPr>
            <a:fld id="{F7E2F777-CC7F-4E4F-8010-241A95B6F02B}" type="datetimeFigureOut">
              <a:rPr lang="en-US"/>
              <a:pPr>
                <a:defRPr/>
              </a:pPr>
              <a:t>2/3/2009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 smtClean="0"/>
            </a:lvl1pPr>
          </a:lstStyle>
          <a:p>
            <a:pPr>
              <a:defRPr/>
            </a:pPr>
            <a:fld id="{B94A5708-6704-4703-B6A9-931C4AB299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C8768AE4-295E-4210-997C-BCD8C5F6DE0C}" type="datetimeFigureOut">
              <a:rPr lang="en-US"/>
              <a:pPr>
                <a:defRPr/>
              </a:pPr>
              <a:t>2/3/2009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90EB53C8-2349-4E8E-881D-1CCE1F3258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0" r:id="rId6"/>
    <p:sldLayoutId id="2147483801" r:id="rId7"/>
    <p:sldLayoutId id="2147483809" r:id="rId8"/>
    <p:sldLayoutId id="2147483810" r:id="rId9"/>
    <p:sldLayoutId id="2147483802" r:id="rId10"/>
    <p:sldLayoutId id="2147483803" r:id="rId11"/>
  </p:sldLayoutIdLst>
  <p:txStyles>
    <p:titleStyle>
      <a:lvl1pPr marL="484188" indent="-484188" algn="l" rtl="0" fontAlgn="base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FF5C9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2pPr>
      <a:lvl3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3pPr>
      <a:lvl4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4pPr>
      <a:lvl5pPr marL="4841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FF5C9C"/>
          </a:solidFill>
          <a:latin typeface="Century Gothic" pitchFamily="34" charset="0"/>
        </a:defRPr>
      </a:lvl9pPr>
    </p:titleStyle>
    <p:bodyStyle>
      <a:lvl1pPr marL="447675" indent="-3825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fontAlgn="base">
        <a:spcBef>
          <a:spcPct val="20000"/>
        </a:spcBef>
        <a:spcAft>
          <a:spcPct val="0"/>
        </a:spcAft>
        <a:buClr>
          <a:srgbClr val="FF90B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thegjcoc.info/kjv20/B43C003.htm" TargetMode="External"/><Relationship Id="rId7" Type="http://schemas.openxmlformats.org/officeDocument/2006/relationships/hyperlink" Target="http://thegjcoc.info/kjv20/B55C003.htm" TargetMode="External"/><Relationship Id="rId2" Type="http://schemas.openxmlformats.org/officeDocument/2006/relationships/hyperlink" Target="http://thegjcoc.info/kjv20/B21C012.htm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thegjcoc.info/kjv20/B47C005.htm" TargetMode="External"/><Relationship Id="rId5" Type="http://schemas.openxmlformats.org/officeDocument/2006/relationships/hyperlink" Target="http://thegjcoc.info/kjv20/B58C001.htm" TargetMode="External"/><Relationship Id="rId4" Type="http://schemas.openxmlformats.org/officeDocument/2006/relationships/hyperlink" Target="http://thegjcoc.info/kjv20/B62C004.htm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thegjcoc.info/kjv20/B43C012.htm" TargetMode="External"/><Relationship Id="rId2" Type="http://schemas.openxmlformats.org/officeDocument/2006/relationships/hyperlink" Target="http://thegjcoc.info/kjv20/B43C014.htm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thegjcoc.info/kjv20/B62C005.htm" TargetMode="External"/><Relationship Id="rId5" Type="http://schemas.openxmlformats.org/officeDocument/2006/relationships/hyperlink" Target="http://thegjcoc.info/kjv20/B40C007.htm" TargetMode="External"/><Relationship Id="rId4" Type="http://schemas.openxmlformats.org/officeDocument/2006/relationships/hyperlink" Target="http://thegjcoc.info/kjv20/B53C001.htm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thegjcoc.info/kjv20/B40C015.htm" TargetMode="External"/><Relationship Id="rId2" Type="http://schemas.openxmlformats.org/officeDocument/2006/relationships/hyperlink" Target="http://thegjcoc.info/kjv20/B43C004.htm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thegjcoc.info/kjv20/B44C017.htm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thegjcoc.info/kjv20/B66C022.htm" TargetMode="External"/><Relationship Id="rId2" Type="http://schemas.openxmlformats.org/officeDocument/2006/relationships/hyperlink" Target="http://thegjcoc.info/kjv20/B40C025.htm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thegjcoc.info/kjv20/B53C001.htm" TargetMode="External"/><Relationship Id="rId4" Type="http://schemas.openxmlformats.org/officeDocument/2006/relationships/hyperlink" Target="http://thegjcoc.info/kjv20/B43C014.htm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thegjcoc.info/kjv20/B44C010.htm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thegjcoc.info/kjv20/B44C010.htm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thegjcoc.info/kjv20/B44C010.htm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thegjcoc.info/kjv20/B44C010.htm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thegjcoc.info/kjv20/B44C010.htm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8458200" cy="1470025"/>
          </a:xfrm>
        </p:spPr>
        <p:txBody>
          <a:bodyPr>
            <a:noAutofit/>
          </a:bodyPr>
          <a:lstStyle/>
          <a:p>
            <a:pPr marL="484632" indent="0" fontAlgn="auto">
              <a:spcAft>
                <a:spcPts val="0"/>
              </a:spcAft>
              <a:defRPr/>
            </a:pPr>
            <a:r>
              <a:rPr lang="en-US" sz="54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Tahoma" pitchFamily="34" charset="0"/>
                <a:cs typeface="Tahoma" pitchFamily="34" charset="0"/>
              </a:rPr>
              <a:t>YOUR ATTITUDE DETERIMINES…</a:t>
            </a:r>
            <a:endParaRPr lang="en-US" sz="5400" dirty="0">
              <a:solidFill>
                <a:schemeClr val="accent1">
                  <a:tint val="83000"/>
                  <a:satMod val="150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609600" y="2819400"/>
            <a:ext cx="7772400" cy="312420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defRPr/>
            </a:pPr>
            <a:r>
              <a:rPr lang="en-US" sz="4800" b="1" cap="all" spc="250" dirty="0">
                <a:latin typeface="Tahoma" pitchFamily="34" charset="0"/>
                <a:cs typeface="Tahoma" pitchFamily="34" charset="0"/>
              </a:rPr>
              <a:t>POSTURE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defRPr/>
            </a:pPr>
            <a:r>
              <a:rPr lang="en-US" sz="4800" b="1" cap="all" spc="250" dirty="0">
                <a:latin typeface="Tahoma" pitchFamily="34" charset="0"/>
                <a:cs typeface="Tahoma" pitchFamily="34" charset="0"/>
              </a:rPr>
              <a:t>Disposition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defRPr/>
            </a:pPr>
            <a:r>
              <a:rPr lang="en-US" sz="4800" b="1" cap="all" spc="250" dirty="0">
                <a:latin typeface="Tahoma" pitchFamily="34" charset="0"/>
                <a:cs typeface="Tahoma" pitchFamily="34" charset="0"/>
              </a:rPr>
              <a:t>ACTIONS WITH REGARD TO A PERSON OR THING</a:t>
            </a:r>
            <a:endParaRPr lang="en-US" sz="4800" b="1" cap="all" spc="25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76200"/>
            <a:ext cx="7772400" cy="2286000"/>
          </a:xfrm>
        </p:spPr>
        <p:txBody>
          <a:bodyPr/>
          <a:lstStyle/>
          <a:p>
            <a:pPr marL="53975"/>
            <a:r>
              <a:rPr lang="en-US" sz="4400" smtClean="0">
                <a:solidFill>
                  <a:schemeClr val="tx1"/>
                </a:solidFill>
                <a:latin typeface="Tahoma" pitchFamily="34" charset="0"/>
              </a:rPr>
              <a:t>God is all wise, almighty, has all authority and is to be feared and obeyed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33400" y="2362200"/>
            <a:ext cx="73914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>
                <a:latin typeface="Tahoma" pitchFamily="34" charset="0"/>
              </a:rPr>
              <a:t>Christ is the Only Begotten Son of  the Father, Savior, </a:t>
            </a:r>
            <a:br>
              <a:rPr lang="en-US" sz="4000">
                <a:latin typeface="Tahoma" pitchFamily="34" charset="0"/>
              </a:rPr>
            </a:br>
            <a:r>
              <a:rPr lang="en-US" sz="4000">
                <a:latin typeface="Tahoma" pitchFamily="34" charset="0"/>
              </a:rPr>
              <a:t>God’s Spokesman, and </a:t>
            </a:r>
            <a:br>
              <a:rPr lang="en-US" sz="4000">
                <a:latin typeface="Tahoma" pitchFamily="34" charset="0"/>
              </a:rPr>
            </a:br>
            <a:r>
              <a:rPr lang="en-US" sz="4000">
                <a:latin typeface="Tahoma" pitchFamily="34" charset="0"/>
              </a:rPr>
              <a:t>Judge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33400" y="5013325"/>
            <a:ext cx="70104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>
                <a:latin typeface="Tahoma" pitchFamily="34" charset="0"/>
              </a:rPr>
              <a:t>The Bible is God’s complete revealed will to man, the safe and all sufficient guide</a:t>
            </a:r>
          </a:p>
        </p:txBody>
      </p:sp>
      <p:sp>
        <p:nvSpPr>
          <p:cNvPr id="23556" name="TextBox 5"/>
          <p:cNvSpPr txBox="1">
            <a:spLocks noChangeArrowheads="1"/>
          </p:cNvSpPr>
          <p:nvPr/>
        </p:nvSpPr>
        <p:spPr bwMode="auto">
          <a:xfrm>
            <a:off x="6019800" y="16764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ahoma" pitchFamily="34" charset="0"/>
                <a:hlinkClick r:id="rId2"/>
              </a:rPr>
              <a:t>Ecclesiastes 12:13</a:t>
            </a:r>
            <a:endParaRPr lang="en-US" sz="2400">
              <a:latin typeface="Tahoma" pitchFamily="34" charset="0"/>
            </a:endParaRPr>
          </a:p>
        </p:txBody>
      </p:sp>
      <p:sp>
        <p:nvSpPr>
          <p:cNvPr id="23557" name="TextBox 10"/>
          <p:cNvSpPr txBox="1">
            <a:spLocks noChangeArrowheads="1"/>
          </p:cNvSpPr>
          <p:nvPr/>
        </p:nvSpPr>
        <p:spPr bwMode="auto">
          <a:xfrm>
            <a:off x="6172200" y="3048000"/>
            <a:ext cx="2743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ahoma" pitchFamily="34" charset="0"/>
                <a:hlinkClick r:id="rId3"/>
              </a:rPr>
              <a:t>John 3:16</a:t>
            </a:r>
            <a:endParaRPr lang="en-US" sz="2400">
              <a:latin typeface="Tahoma" pitchFamily="34" charset="0"/>
            </a:endParaRPr>
          </a:p>
          <a:p>
            <a:r>
              <a:rPr lang="en-US" sz="2400">
                <a:latin typeface="Tahoma" pitchFamily="34" charset="0"/>
                <a:hlinkClick r:id="rId4"/>
              </a:rPr>
              <a:t>I John 4:14</a:t>
            </a:r>
            <a:endParaRPr lang="en-US" sz="2400">
              <a:latin typeface="Tahoma" pitchFamily="34" charset="0"/>
            </a:endParaRPr>
          </a:p>
          <a:p>
            <a:r>
              <a:rPr lang="en-US" sz="2400">
                <a:latin typeface="Tahoma" pitchFamily="34" charset="0"/>
                <a:hlinkClick r:id="rId5"/>
              </a:rPr>
              <a:t>Hebrews 1:1</a:t>
            </a:r>
            <a:endParaRPr lang="en-US" sz="2400">
              <a:latin typeface="Tahoma" pitchFamily="34" charset="0"/>
            </a:endParaRPr>
          </a:p>
          <a:p>
            <a:r>
              <a:rPr lang="en-US" sz="2400">
                <a:latin typeface="Tahoma" pitchFamily="34" charset="0"/>
                <a:hlinkClick r:id="rId6"/>
              </a:rPr>
              <a:t>II Corinthians 5:10</a:t>
            </a:r>
            <a:endParaRPr lang="en-US" sz="2400">
              <a:latin typeface="Tahoma" pitchFamily="34" charset="0"/>
            </a:endParaRPr>
          </a:p>
        </p:txBody>
      </p:sp>
      <p:sp>
        <p:nvSpPr>
          <p:cNvPr id="23558" name="TextBox 11"/>
          <p:cNvSpPr txBox="1">
            <a:spLocks noChangeArrowheads="1"/>
          </p:cNvSpPr>
          <p:nvPr/>
        </p:nvSpPr>
        <p:spPr bwMode="auto">
          <a:xfrm>
            <a:off x="6248400" y="6324600"/>
            <a:ext cx="2819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ahoma" pitchFamily="34" charset="0"/>
                <a:hlinkClick r:id="rId7"/>
              </a:rPr>
              <a:t>II Timothy 3:16-17</a:t>
            </a:r>
            <a:endParaRPr lang="en-US" sz="24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04800"/>
            <a:ext cx="7086600" cy="2362200"/>
          </a:xfrm>
        </p:spPr>
        <p:txBody>
          <a:bodyPr/>
          <a:lstStyle/>
          <a:p>
            <a:pPr indent="0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What is your attitude toward the previous three statements?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4191000"/>
            <a:ext cx="7086600" cy="150971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4000" dirty="0" smtClean="0">
                <a:latin typeface="Tahoma" pitchFamily="34" charset="0"/>
                <a:cs typeface="Tahoma" pitchFamily="34" charset="0"/>
              </a:rPr>
              <a:t>Do you accept them as facts or not?</a:t>
            </a:r>
            <a:endParaRPr lang="en-US" sz="40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304800"/>
            <a:ext cx="7772400" cy="2286000"/>
          </a:xfrm>
        </p:spPr>
        <p:txBody>
          <a:bodyPr/>
          <a:lstStyle/>
          <a:p>
            <a:pPr marL="53975"/>
            <a:r>
              <a:rPr lang="en-US" sz="4400" smtClean="0">
                <a:solidFill>
                  <a:schemeClr val="tx1"/>
                </a:solidFill>
                <a:latin typeface="Tahoma" pitchFamily="34" charset="0"/>
              </a:rPr>
              <a:t>God is all wise, almighty, has all authority and is to be feared and obeyed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62000" y="2667000"/>
            <a:ext cx="73914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>
                <a:latin typeface="Tahoma" pitchFamily="34" charset="0"/>
              </a:rPr>
              <a:t>Christ is the only begotten son of  the Father, Savior, God’s spokesman, and Judge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62000" y="4919663"/>
            <a:ext cx="70104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>
                <a:latin typeface="Tahoma" pitchFamily="34" charset="0"/>
              </a:rPr>
              <a:t>The Bible is God’s complete revealed will to man, the safe and all sufficient guide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indent="0" fontAlgn="auto">
              <a:spcAft>
                <a:spcPts val="0"/>
              </a:spcAft>
              <a:defRPr/>
            </a:pPr>
            <a:r>
              <a:rPr lang="en-US" sz="66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Tahoma" pitchFamily="34" charset="0"/>
                <a:cs typeface="Tahoma" pitchFamily="34" charset="0"/>
              </a:rPr>
              <a:t>Your attitude will determine</a:t>
            </a:r>
            <a:endParaRPr lang="en-US" sz="6600" dirty="0">
              <a:solidFill>
                <a:schemeClr val="accent1">
                  <a:tint val="83000"/>
                  <a:satMod val="150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05000"/>
            <a:ext cx="6096000" cy="156686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6600" dirty="0" smtClean="0">
                <a:latin typeface="Tahoma" pitchFamily="34" charset="0"/>
                <a:cs typeface="Tahoma" pitchFamily="34" charset="0"/>
              </a:rPr>
              <a:t>Your Actions:</a:t>
            </a:r>
            <a:endParaRPr lang="en-US" sz="6600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676400" y="4114800"/>
            <a:ext cx="32766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>
                <a:latin typeface="Tahoma" pitchFamily="34" charset="0"/>
              </a:rPr>
              <a:t>Obedience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752600" y="5334000"/>
            <a:ext cx="3810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>
                <a:latin typeface="Tahoma" pitchFamily="34" charset="0"/>
              </a:rPr>
              <a:t>Disobedience</a:t>
            </a:r>
          </a:p>
        </p:txBody>
      </p:sp>
      <p:sp>
        <p:nvSpPr>
          <p:cNvPr id="26629" name="TextBox 6"/>
          <p:cNvSpPr txBox="1">
            <a:spLocks noChangeArrowheads="1"/>
          </p:cNvSpPr>
          <p:nvPr/>
        </p:nvSpPr>
        <p:spPr bwMode="auto">
          <a:xfrm>
            <a:off x="5867400" y="5334000"/>
            <a:ext cx="3276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ahoma" pitchFamily="34" charset="0"/>
                <a:hlinkClick r:id="rId2"/>
              </a:rPr>
              <a:t>John 14:24</a:t>
            </a:r>
            <a:r>
              <a:rPr lang="en-US" sz="2400">
                <a:latin typeface="Tahoma" pitchFamily="34" charset="0"/>
              </a:rPr>
              <a:t>, </a:t>
            </a:r>
            <a:r>
              <a:rPr lang="en-US" sz="2400">
                <a:latin typeface="Tahoma" pitchFamily="34" charset="0"/>
                <a:hlinkClick r:id="rId3"/>
              </a:rPr>
              <a:t>12:48</a:t>
            </a:r>
            <a:endParaRPr lang="en-US" sz="2400">
              <a:latin typeface="Tahoma" pitchFamily="34" charset="0"/>
            </a:endParaRPr>
          </a:p>
          <a:p>
            <a:r>
              <a:rPr lang="en-US" sz="2400">
                <a:latin typeface="Tahoma" pitchFamily="34" charset="0"/>
                <a:hlinkClick r:id="rId4"/>
              </a:rPr>
              <a:t>II Thessalonians 1:7-8</a:t>
            </a:r>
            <a:endParaRPr lang="en-US" sz="2400">
              <a:latin typeface="Tahoma" pitchFamily="34" charset="0"/>
            </a:endParaRPr>
          </a:p>
        </p:txBody>
      </p:sp>
      <p:sp>
        <p:nvSpPr>
          <p:cNvPr id="26630" name="TextBox 7"/>
          <p:cNvSpPr txBox="1">
            <a:spLocks noChangeArrowheads="1"/>
          </p:cNvSpPr>
          <p:nvPr/>
        </p:nvSpPr>
        <p:spPr bwMode="auto">
          <a:xfrm>
            <a:off x="5867400" y="3886200"/>
            <a:ext cx="2514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ahoma" pitchFamily="34" charset="0"/>
                <a:hlinkClick r:id="rId5"/>
              </a:rPr>
              <a:t>Matthew  7:21</a:t>
            </a:r>
            <a:endParaRPr lang="en-US" sz="2400">
              <a:latin typeface="Tahoma" pitchFamily="34" charset="0"/>
            </a:endParaRPr>
          </a:p>
          <a:p>
            <a:r>
              <a:rPr lang="en-US" sz="2400">
                <a:latin typeface="Tahoma" pitchFamily="34" charset="0"/>
                <a:hlinkClick r:id="rId6"/>
              </a:rPr>
              <a:t>I John 5:3</a:t>
            </a:r>
            <a:endParaRPr lang="en-US" sz="2400">
              <a:latin typeface="Tahoma" pitchFamily="34" charset="0"/>
            </a:endParaRPr>
          </a:p>
          <a:p>
            <a:r>
              <a:rPr lang="en-US" sz="2400">
                <a:latin typeface="Tahoma" pitchFamily="34" charset="0"/>
                <a:hlinkClick r:id="rId2"/>
              </a:rPr>
              <a:t>John 14:15</a:t>
            </a:r>
            <a:endParaRPr lang="en-US" sz="24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indent="0" fontAlgn="auto">
              <a:spcAft>
                <a:spcPts val="0"/>
              </a:spcAft>
              <a:defRPr/>
            </a:pPr>
            <a:r>
              <a:rPr lang="en-US" sz="66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Tahoma" pitchFamily="34" charset="0"/>
                <a:cs typeface="Tahoma" pitchFamily="34" charset="0"/>
              </a:rPr>
              <a:t>Your attitude will determine</a:t>
            </a:r>
            <a:endParaRPr lang="en-US" sz="6600" dirty="0">
              <a:solidFill>
                <a:schemeClr val="accent1">
                  <a:tint val="83000"/>
                  <a:satMod val="150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828800"/>
            <a:ext cx="6172200" cy="99695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6600" dirty="0" smtClean="0">
                <a:latin typeface="Tahoma" pitchFamily="34" charset="0"/>
                <a:cs typeface="Tahoma" pitchFamily="34" charset="0"/>
              </a:rPr>
              <a:t>Your Worship:</a:t>
            </a:r>
            <a:endParaRPr lang="en-US" sz="6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600200" y="3886200"/>
            <a:ext cx="1600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>
                <a:latin typeface="Tahoma" pitchFamily="34" charset="0"/>
              </a:rPr>
              <a:t>True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600200" y="4724400"/>
            <a:ext cx="17526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5400">
                <a:latin typeface="Tahoma" pitchFamily="34" charset="0"/>
              </a:rPr>
              <a:t>False</a:t>
            </a:r>
          </a:p>
        </p:txBody>
      </p:sp>
      <p:sp>
        <p:nvSpPr>
          <p:cNvPr id="27653" name="TextBox 5"/>
          <p:cNvSpPr txBox="1">
            <a:spLocks noChangeArrowheads="1"/>
          </p:cNvSpPr>
          <p:nvPr/>
        </p:nvSpPr>
        <p:spPr bwMode="auto">
          <a:xfrm>
            <a:off x="3733800" y="40386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ahoma" pitchFamily="34" charset="0"/>
                <a:hlinkClick r:id="rId2"/>
              </a:rPr>
              <a:t>John 4:23-24</a:t>
            </a:r>
            <a:endParaRPr lang="en-US" sz="2400">
              <a:latin typeface="Tahoma" pitchFamily="34" charset="0"/>
            </a:endParaRPr>
          </a:p>
        </p:txBody>
      </p:sp>
      <p:sp>
        <p:nvSpPr>
          <p:cNvPr id="27654" name="TextBox 6"/>
          <p:cNvSpPr txBox="1">
            <a:spLocks noChangeArrowheads="1"/>
          </p:cNvSpPr>
          <p:nvPr/>
        </p:nvSpPr>
        <p:spPr bwMode="auto">
          <a:xfrm>
            <a:off x="3733800" y="4800600"/>
            <a:ext cx="3048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ahoma" pitchFamily="34" charset="0"/>
                <a:hlinkClick r:id="rId3"/>
              </a:rPr>
              <a:t>Matthew 15:8-9</a:t>
            </a:r>
            <a:endParaRPr lang="en-US" sz="2400">
              <a:latin typeface="Tahoma" pitchFamily="34" charset="0"/>
            </a:endParaRPr>
          </a:p>
          <a:p>
            <a:r>
              <a:rPr lang="en-US" sz="2400">
                <a:latin typeface="Tahoma" pitchFamily="34" charset="0"/>
                <a:hlinkClick r:id="rId4"/>
              </a:rPr>
              <a:t>Acts 17:22-23</a:t>
            </a:r>
            <a:endParaRPr lang="en-US" sz="24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6477000" cy="1828800"/>
          </a:xfrm>
        </p:spPr>
        <p:txBody>
          <a:bodyPr>
            <a:normAutofit fontScale="90000"/>
          </a:bodyPr>
          <a:lstStyle/>
          <a:p>
            <a:pPr indent="0" fontAlgn="auto">
              <a:spcAft>
                <a:spcPts val="0"/>
              </a:spcAft>
              <a:defRPr/>
            </a:pPr>
            <a:r>
              <a:rPr lang="en-US" sz="6600" dirty="0" smtClean="0">
                <a:solidFill>
                  <a:schemeClr val="accent1">
                    <a:tint val="83000"/>
                    <a:satMod val="150000"/>
                  </a:schemeClr>
                </a:solidFill>
                <a:latin typeface="Tahoma" pitchFamily="34" charset="0"/>
                <a:cs typeface="Tahoma" pitchFamily="34" charset="0"/>
              </a:rPr>
              <a:t>Your attitude will determine</a:t>
            </a:r>
            <a:endParaRPr lang="en-US" sz="6600" dirty="0">
              <a:solidFill>
                <a:schemeClr val="accent1">
                  <a:tint val="83000"/>
                  <a:satMod val="150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133600"/>
            <a:ext cx="5029200" cy="1225550"/>
          </a:xfrm>
        </p:spPr>
        <p:txBody>
          <a:bodyPr>
            <a:normAutofit fontScale="92500"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6600" dirty="0" smtClean="0">
                <a:latin typeface="Tahoma" pitchFamily="34" charset="0"/>
                <a:cs typeface="Tahoma" pitchFamily="34" charset="0"/>
              </a:rPr>
              <a:t>Your Destiny:</a:t>
            </a:r>
            <a:endParaRPr lang="en-US" sz="6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752600" y="4114800"/>
            <a:ext cx="2362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>
                <a:latin typeface="Tahoma" pitchFamily="34" charset="0"/>
              </a:rPr>
              <a:t>Heaven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752600" y="5334000"/>
            <a:ext cx="152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800">
                <a:latin typeface="Tahoma" pitchFamily="34" charset="0"/>
              </a:rPr>
              <a:t>Hell</a:t>
            </a:r>
          </a:p>
        </p:txBody>
      </p:sp>
      <p:sp>
        <p:nvSpPr>
          <p:cNvPr id="28677" name="TextBox 5"/>
          <p:cNvSpPr txBox="1">
            <a:spLocks noChangeArrowheads="1"/>
          </p:cNvSpPr>
          <p:nvPr/>
        </p:nvSpPr>
        <p:spPr bwMode="auto">
          <a:xfrm>
            <a:off x="4572000" y="3962400"/>
            <a:ext cx="3276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ahoma" pitchFamily="34" charset="0"/>
                <a:hlinkClick r:id="rId2"/>
              </a:rPr>
              <a:t>Matthew 25:34-40</a:t>
            </a:r>
            <a:endParaRPr lang="en-US" sz="2400">
              <a:latin typeface="Tahoma" pitchFamily="34" charset="0"/>
            </a:endParaRPr>
          </a:p>
          <a:p>
            <a:r>
              <a:rPr lang="en-US" sz="2400">
                <a:latin typeface="Tahoma" pitchFamily="34" charset="0"/>
                <a:hlinkClick r:id="rId3"/>
              </a:rPr>
              <a:t>Revelation 22:14</a:t>
            </a:r>
            <a:endParaRPr lang="en-US" sz="2400">
              <a:latin typeface="Tahoma" pitchFamily="34" charset="0"/>
            </a:endParaRPr>
          </a:p>
          <a:p>
            <a:r>
              <a:rPr lang="en-US" sz="2400">
                <a:latin typeface="Tahoma" pitchFamily="34" charset="0"/>
                <a:hlinkClick r:id="rId4"/>
              </a:rPr>
              <a:t>John 14:1-3</a:t>
            </a:r>
            <a:endParaRPr lang="en-US" sz="2400">
              <a:latin typeface="Tahoma" pitchFamily="34" charset="0"/>
            </a:endParaRPr>
          </a:p>
        </p:txBody>
      </p:sp>
      <p:sp>
        <p:nvSpPr>
          <p:cNvPr id="28678" name="TextBox 6"/>
          <p:cNvSpPr txBox="1">
            <a:spLocks noChangeArrowheads="1"/>
          </p:cNvSpPr>
          <p:nvPr/>
        </p:nvSpPr>
        <p:spPr bwMode="auto">
          <a:xfrm>
            <a:off x="4572000" y="5334000"/>
            <a:ext cx="403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Tahoma" pitchFamily="34" charset="0"/>
                <a:hlinkClick r:id="rId2"/>
              </a:rPr>
              <a:t>Matthew 25:41-46</a:t>
            </a:r>
            <a:endParaRPr lang="en-US" sz="2400">
              <a:latin typeface="Tahoma" pitchFamily="34" charset="0"/>
            </a:endParaRPr>
          </a:p>
          <a:p>
            <a:r>
              <a:rPr lang="en-US" sz="2400">
                <a:solidFill>
                  <a:srgbClr val="FF0000"/>
                </a:solidFill>
                <a:latin typeface="Tahoma" pitchFamily="34" charset="0"/>
              </a:rPr>
              <a:t>!!</a:t>
            </a:r>
            <a:r>
              <a:rPr lang="en-US" sz="2400">
                <a:latin typeface="Tahoma" pitchFamily="34" charset="0"/>
              </a:rPr>
              <a:t> </a:t>
            </a:r>
            <a:r>
              <a:rPr lang="en-US" sz="2400">
                <a:latin typeface="Tahoma" pitchFamily="34" charset="0"/>
                <a:hlinkClick r:id="rId5"/>
              </a:rPr>
              <a:t>Thessalonians 1:7-9</a:t>
            </a:r>
            <a:endParaRPr lang="en-US" sz="24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04800"/>
            <a:ext cx="7086600" cy="2362200"/>
          </a:xfrm>
        </p:spPr>
        <p:txBody>
          <a:bodyPr/>
          <a:lstStyle/>
          <a:p>
            <a:pPr indent="0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What is your attitude toward those three statements?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4191000"/>
            <a:ext cx="7086600" cy="150971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4000" dirty="0" smtClean="0">
                <a:latin typeface="Tahoma" pitchFamily="34" charset="0"/>
                <a:cs typeface="Tahoma" pitchFamily="34" charset="0"/>
              </a:rPr>
              <a:t>Do you accept them as facts or not?</a:t>
            </a:r>
            <a:endParaRPr lang="en-US" sz="40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Placeholder 2"/>
          <p:cNvSpPr>
            <a:spLocks noGrp="1"/>
          </p:cNvSpPr>
          <p:nvPr>
            <p:ph type="body" idx="1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 marL="53975" algn="ctr"/>
            <a:r>
              <a:rPr lang="en-US" sz="8800" smtClean="0">
                <a:solidFill>
                  <a:schemeClr val="tx1"/>
                </a:solidFill>
                <a:latin typeface="Tahoma" pitchFamily="34" charset="0"/>
                <a:hlinkClick r:id="rId2"/>
              </a:rPr>
              <a:t>Acts 10:30-33</a:t>
            </a:r>
            <a:endParaRPr lang="en-US" sz="8800" smtClean="0">
              <a:solidFill>
                <a:schemeClr val="tx1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533400"/>
            <a:ext cx="8686800" cy="5334000"/>
          </a:xfrm>
        </p:spPr>
        <p:txBody>
          <a:bodyPr>
            <a:noAutofit/>
          </a:bodyPr>
          <a:lstStyle/>
          <a:p>
            <a:pPr marL="484632" indent="0" algn="l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Act 10:30  And Cornelius said, Four days ago I was </a:t>
            </a:r>
            <a:r>
              <a:rPr lang="en-US" b="1" dirty="0" smtClean="0">
                <a:solidFill>
                  <a:srgbClr val="FFFF00"/>
                </a:solidFill>
                <a:effectLst/>
                <a:latin typeface="Tahoma" pitchFamily="34" charset="0"/>
                <a:cs typeface="Tahoma" pitchFamily="34" charset="0"/>
              </a:rPr>
              <a:t>fasting</a:t>
            </a:r>
            <a:r>
              <a:rPr lang="en-US" b="1" dirty="0" smtClean="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 until this hour; and at the ninth hour I prayed in my house, and, behold, a man stood before me in bright clothing, </a:t>
            </a:r>
            <a:endParaRPr lang="en-US" b="1" dirty="0">
              <a:solidFill>
                <a:schemeClr val="tx1"/>
              </a:solidFill>
              <a:effectLst/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90600"/>
            <a:ext cx="8721970" cy="4572000"/>
          </a:xfrm>
        </p:spPr>
        <p:txBody>
          <a:bodyPr>
            <a:noAutofit/>
          </a:bodyPr>
          <a:lstStyle/>
          <a:p>
            <a:pPr marL="484632" indent="0" algn="l" fontAlgn="auto">
              <a:spcAft>
                <a:spcPts val="0"/>
              </a:spcAft>
              <a:defRPr/>
            </a:pPr>
            <a:r>
              <a:rPr lang="en-US" b="1" dirty="0" smtClean="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Act 10:30  And Cornelius said, Four days ago I was fasting until this hour; and at the ninth hour I </a:t>
            </a:r>
            <a:r>
              <a:rPr lang="en-US" b="1" dirty="0" smtClean="0">
                <a:solidFill>
                  <a:srgbClr val="FFFF00"/>
                </a:solidFill>
                <a:effectLst/>
                <a:latin typeface="Tahoma" pitchFamily="34" charset="0"/>
                <a:cs typeface="Tahoma" pitchFamily="34" charset="0"/>
              </a:rPr>
              <a:t>prayed</a:t>
            </a:r>
            <a:r>
              <a:rPr lang="en-US" b="1" dirty="0" smtClean="0">
                <a:solidFill>
                  <a:schemeClr val="tx1"/>
                </a:solidFill>
                <a:effectLst/>
                <a:latin typeface="Tahoma" pitchFamily="34" charset="0"/>
                <a:cs typeface="Tahoma" pitchFamily="34" charset="0"/>
              </a:rPr>
              <a:t> in my house, and, behold, a man stood before me in bright clothing, </a:t>
            </a:r>
            <a:endParaRPr lang="en-US" b="1" dirty="0">
              <a:solidFill>
                <a:schemeClr val="tx1"/>
              </a:solidFill>
              <a:effectLst/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990600"/>
            <a:ext cx="7467600" cy="6121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en-US" sz="4400">
                <a:latin typeface="Tahoma" pitchFamily="34" charset="0"/>
                <a:hlinkClick r:id="rId2"/>
              </a:rPr>
              <a:t>Acts 10:32</a:t>
            </a:r>
            <a:r>
              <a:rPr lang="en-US" sz="4400">
                <a:latin typeface="Tahoma" pitchFamily="34" charset="0"/>
              </a:rPr>
              <a:t>  </a:t>
            </a:r>
            <a:r>
              <a:rPr lang="en-US" sz="4400">
                <a:solidFill>
                  <a:srgbClr val="FFFF00"/>
                </a:solidFill>
                <a:latin typeface="Tahoma" pitchFamily="34" charset="0"/>
              </a:rPr>
              <a:t>Send</a:t>
            </a:r>
            <a:r>
              <a:rPr lang="en-US" sz="4400">
                <a:latin typeface="Tahoma" pitchFamily="34" charset="0"/>
              </a:rPr>
              <a:t> therefore to Joppa, and call hither Simon, whose surname is Peter; he is lodged in the house of </a:t>
            </a:r>
            <a:r>
              <a:rPr lang="en-US" sz="4400" i="1">
                <a:latin typeface="Tahoma" pitchFamily="34" charset="0"/>
              </a:rPr>
              <a:t>one Simon a tanner by the sea side: who, when he cometh, shall speak unto thee. </a:t>
            </a:r>
          </a:p>
          <a:p>
            <a:endParaRPr lang="en-US" sz="4400" b="1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Box 1"/>
          <p:cNvSpPr txBox="1">
            <a:spLocks noChangeArrowheads="1"/>
          </p:cNvSpPr>
          <p:nvPr/>
        </p:nvSpPr>
        <p:spPr bwMode="auto">
          <a:xfrm>
            <a:off x="685800" y="914400"/>
            <a:ext cx="8077200" cy="478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latin typeface="Tahoma" pitchFamily="34" charset="0"/>
                <a:hlinkClick r:id="rId2"/>
              </a:rPr>
              <a:t>Acts 10:33</a:t>
            </a:r>
            <a:r>
              <a:rPr lang="en-US" sz="4400">
                <a:latin typeface="Tahoma" pitchFamily="34" charset="0"/>
              </a:rPr>
              <a:t> </a:t>
            </a:r>
            <a:r>
              <a:rPr lang="en-US" sz="4400">
                <a:solidFill>
                  <a:srgbClr val="FFFF00"/>
                </a:solidFill>
                <a:latin typeface="Tahoma" pitchFamily="34" charset="0"/>
              </a:rPr>
              <a:t>Immediately </a:t>
            </a:r>
            <a:r>
              <a:rPr lang="en-US" sz="4400">
                <a:latin typeface="Tahoma" pitchFamily="34" charset="0"/>
              </a:rPr>
              <a:t>therefore I sent to thee; and thou hast well done that thou art come. Now therefore are we all here present before God, to hear all things that are commanded thee of God.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1"/>
          <p:cNvSpPr txBox="1">
            <a:spLocks noChangeArrowheads="1"/>
          </p:cNvSpPr>
          <p:nvPr/>
        </p:nvSpPr>
        <p:spPr bwMode="auto">
          <a:xfrm>
            <a:off x="685800" y="914400"/>
            <a:ext cx="8077200" cy="545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latin typeface="Tahoma" pitchFamily="34" charset="0"/>
                <a:hlinkClick r:id="rId2"/>
              </a:rPr>
              <a:t>Acts 10:33</a:t>
            </a:r>
            <a:r>
              <a:rPr lang="en-US" sz="4400">
                <a:latin typeface="Tahoma" pitchFamily="34" charset="0"/>
              </a:rPr>
              <a:t> Immediately therefore I sent to thee; and thou hast well done that thou art come. </a:t>
            </a:r>
            <a:r>
              <a:rPr lang="en-US" sz="4400">
                <a:solidFill>
                  <a:srgbClr val="FFFF00"/>
                </a:solidFill>
                <a:latin typeface="Tahoma" pitchFamily="34" charset="0"/>
              </a:rPr>
              <a:t>Now therefore are we all here present before God,</a:t>
            </a:r>
            <a:r>
              <a:rPr lang="en-US" sz="4400">
                <a:latin typeface="Tahoma" pitchFamily="34" charset="0"/>
              </a:rPr>
              <a:t> to hear all things that are commanded thee of God. </a:t>
            </a:r>
          </a:p>
          <a:p>
            <a:endParaRPr lang="en-US" sz="44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Box 1"/>
          <p:cNvSpPr txBox="1">
            <a:spLocks noChangeArrowheads="1"/>
          </p:cNvSpPr>
          <p:nvPr/>
        </p:nvSpPr>
        <p:spPr bwMode="auto">
          <a:xfrm>
            <a:off x="762000" y="855663"/>
            <a:ext cx="8077200" cy="545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400">
                <a:latin typeface="Tahoma" pitchFamily="34" charset="0"/>
                <a:hlinkClick r:id="rId2"/>
              </a:rPr>
              <a:t>Acts 10:33</a:t>
            </a:r>
            <a:r>
              <a:rPr lang="en-US" sz="4400">
                <a:latin typeface="Tahoma" pitchFamily="34" charset="0"/>
              </a:rPr>
              <a:t> Immediately therefore I sent to thee; and thou hast well done that thou art come. Now therefore are we all here present before God, </a:t>
            </a:r>
            <a:r>
              <a:rPr lang="en-US" sz="4400">
                <a:solidFill>
                  <a:srgbClr val="FFFF00"/>
                </a:solidFill>
                <a:latin typeface="Tahoma" pitchFamily="34" charset="0"/>
              </a:rPr>
              <a:t>to hear all things that are commanded thee of God. </a:t>
            </a:r>
          </a:p>
          <a:p>
            <a:endParaRPr lang="en-US" sz="440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04800"/>
            <a:ext cx="7086600" cy="2362200"/>
          </a:xfrm>
        </p:spPr>
        <p:txBody>
          <a:bodyPr/>
          <a:lstStyle/>
          <a:p>
            <a:pPr indent="0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What is your attitude toward these three statements?</a:t>
            </a:r>
            <a:endParaRPr lang="en-US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4191000"/>
            <a:ext cx="7086600" cy="150971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4000" dirty="0" smtClean="0">
                <a:latin typeface="Tahoma" pitchFamily="34" charset="0"/>
                <a:cs typeface="Tahoma" pitchFamily="34" charset="0"/>
              </a:rPr>
              <a:t>Do you accept them as facts or not?</a:t>
            </a:r>
            <a:endParaRPr lang="en-US" sz="40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2143</TotalTime>
  <Words>325</Words>
  <Application>Microsoft Office PowerPoint</Application>
  <PresentationFormat>On-screen Show (4:3)</PresentationFormat>
  <Paragraphs>45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8</vt:i4>
      </vt:variant>
      <vt:variant>
        <vt:lpstr>Slide Titles</vt:lpstr>
      </vt:variant>
      <vt:variant>
        <vt:i4>16</vt:i4>
      </vt:variant>
    </vt:vector>
  </HeadingPairs>
  <TitlesOfParts>
    <vt:vector size="30" baseType="lpstr">
      <vt:lpstr>Century Gothic</vt:lpstr>
      <vt:lpstr>Arial</vt:lpstr>
      <vt:lpstr>Wingdings 2</vt:lpstr>
      <vt:lpstr>Verdana</vt:lpstr>
      <vt:lpstr>Calibri</vt:lpstr>
      <vt:lpstr>Tahoma</vt:lpstr>
      <vt:lpstr>Verve</vt:lpstr>
      <vt:lpstr>Verve</vt:lpstr>
      <vt:lpstr>Verve</vt:lpstr>
      <vt:lpstr>Verve</vt:lpstr>
      <vt:lpstr>Verve</vt:lpstr>
      <vt:lpstr>Verve</vt:lpstr>
      <vt:lpstr>Verve</vt:lpstr>
      <vt:lpstr>Verve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ATTITUDE DETERIMINES…</dc:title>
  <dc:creator>dontreadway</dc:creator>
  <cp:lastModifiedBy>Zachary Van Tassel</cp:lastModifiedBy>
  <cp:revision>15</cp:revision>
  <dcterms:created xsi:type="dcterms:W3CDTF">2009-01-19T19:13:12Z</dcterms:created>
  <dcterms:modified xsi:type="dcterms:W3CDTF">2009-02-04T03:56:33Z</dcterms:modified>
</cp:coreProperties>
</file>